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Lst>
  <p:notesMasterIdLst>
    <p:notesMasterId r:id="rId25"/>
  </p:notesMasterIdLst>
  <p:sldIdLst>
    <p:sldId id="256" r:id="rId2"/>
    <p:sldId id="268" r:id="rId3"/>
    <p:sldId id="287" r:id="rId4"/>
    <p:sldId id="282" r:id="rId5"/>
    <p:sldId id="288" r:id="rId6"/>
    <p:sldId id="289" r:id="rId7"/>
    <p:sldId id="258" r:id="rId8"/>
    <p:sldId id="257" r:id="rId9"/>
    <p:sldId id="269" r:id="rId10"/>
    <p:sldId id="284" r:id="rId11"/>
    <p:sldId id="283" r:id="rId12"/>
    <p:sldId id="290" r:id="rId13"/>
    <p:sldId id="261" r:id="rId14"/>
    <p:sldId id="291" r:id="rId15"/>
    <p:sldId id="272" r:id="rId16"/>
    <p:sldId id="285" r:id="rId17"/>
    <p:sldId id="274" r:id="rId18"/>
    <p:sldId id="276" r:id="rId19"/>
    <p:sldId id="277" r:id="rId20"/>
    <p:sldId id="275" r:id="rId21"/>
    <p:sldId id="286" r:id="rId22"/>
    <p:sldId id="278" r:id="rId23"/>
    <p:sldId id="26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8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CC0E32-E4B7-4391-A1BC-35EB128BD54A}" type="datetimeFigureOut">
              <a:rPr lang="en-US" smtClean="0"/>
              <a:pPr/>
              <a:t>11/19/2020</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FB4D8D-D6DF-4936-B65C-0EEF879A2AF2}" type="slidenum">
              <a:rPr lang="en-CA" smtClean="0"/>
              <a:pPr/>
              <a:t>‹#›</a:t>
            </a:fld>
            <a:endParaRPr lang="en-CA"/>
          </a:p>
        </p:txBody>
      </p:sp>
    </p:spTree>
    <p:extLst>
      <p:ext uri="{BB962C8B-B14F-4D97-AF65-F5344CB8AC3E}">
        <p14:creationId xmlns:p14="http://schemas.microsoft.com/office/powerpoint/2010/main" val="2268503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7AFB4D8D-D6DF-4936-B65C-0EEF879A2AF2}" type="slidenum">
              <a:rPr lang="en-CA" smtClean="0"/>
              <a:pPr/>
              <a:t>1</a:t>
            </a:fld>
            <a:endParaRPr lang="en-CA"/>
          </a:p>
        </p:txBody>
      </p:sp>
    </p:spTree>
    <p:extLst>
      <p:ext uri="{BB962C8B-B14F-4D97-AF65-F5344CB8AC3E}">
        <p14:creationId xmlns:p14="http://schemas.microsoft.com/office/powerpoint/2010/main" val="2291512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whole slide needs to come directly from the CA </a:t>
            </a:r>
            <a:r>
              <a:rPr lang="en-US" baseline="0" dirty="0"/>
              <a:t> (exact language)</a:t>
            </a:r>
            <a:endParaRPr lang="en-US" dirty="0"/>
          </a:p>
        </p:txBody>
      </p:sp>
      <p:sp>
        <p:nvSpPr>
          <p:cNvPr id="4" name="Slide Number Placeholder 3"/>
          <p:cNvSpPr>
            <a:spLocks noGrp="1"/>
          </p:cNvSpPr>
          <p:nvPr>
            <p:ph type="sldNum" sz="quarter" idx="10"/>
          </p:nvPr>
        </p:nvSpPr>
        <p:spPr/>
        <p:txBody>
          <a:bodyPr/>
          <a:lstStyle/>
          <a:p>
            <a:fld id="{7AFB4D8D-D6DF-4936-B65C-0EEF879A2AF2}" type="slidenum">
              <a:rPr lang="en-CA" smtClean="0"/>
              <a:pPr/>
              <a:t>2</a:t>
            </a:fld>
            <a:endParaRPr lang="en-CA"/>
          </a:p>
        </p:txBody>
      </p:sp>
    </p:spTree>
    <p:extLst>
      <p:ext uri="{BB962C8B-B14F-4D97-AF65-F5344CB8AC3E}">
        <p14:creationId xmlns:p14="http://schemas.microsoft.com/office/powerpoint/2010/main" val="3992458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Red highlighted-must</a:t>
            </a:r>
            <a:r>
              <a:rPr lang="en-US" baseline="0" dirty="0"/>
              <a:t> be exact language as the Dean has a role in this 7.1.4</a:t>
            </a:r>
            <a:endParaRPr lang="en-US" dirty="0"/>
          </a:p>
        </p:txBody>
      </p:sp>
      <p:sp>
        <p:nvSpPr>
          <p:cNvPr id="4" name="Slide Number Placeholder 3"/>
          <p:cNvSpPr>
            <a:spLocks noGrp="1"/>
          </p:cNvSpPr>
          <p:nvPr>
            <p:ph type="sldNum" sz="quarter" idx="10"/>
          </p:nvPr>
        </p:nvSpPr>
        <p:spPr/>
        <p:txBody>
          <a:bodyPr/>
          <a:lstStyle/>
          <a:p>
            <a:fld id="{7AFB4D8D-D6DF-4936-B65C-0EEF879A2AF2}" type="slidenum">
              <a:rPr lang="en-CA" smtClean="0"/>
              <a:pPr/>
              <a:t>9</a:t>
            </a:fld>
            <a:endParaRPr lang="en-CA"/>
          </a:p>
        </p:txBody>
      </p:sp>
    </p:spTree>
    <p:extLst>
      <p:ext uri="{BB962C8B-B14F-4D97-AF65-F5344CB8AC3E}">
        <p14:creationId xmlns:p14="http://schemas.microsoft.com/office/powerpoint/2010/main" val="688698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7AFB4D8D-D6DF-4936-B65C-0EEF879A2AF2}" type="slidenum">
              <a:rPr lang="en-CA" smtClean="0"/>
              <a:pPr/>
              <a:t>23</a:t>
            </a:fld>
            <a:endParaRPr lang="en-CA"/>
          </a:p>
        </p:txBody>
      </p:sp>
    </p:spTree>
    <p:extLst>
      <p:ext uri="{BB962C8B-B14F-4D97-AF65-F5344CB8AC3E}">
        <p14:creationId xmlns:p14="http://schemas.microsoft.com/office/powerpoint/2010/main" val="1026509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89FE8E-E57D-42D0-882C-935456946DCC}" type="datetime1">
              <a:rPr lang="en-US" smtClean="0"/>
              <a:t>11/19/2020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E449EE8-DB02-40AA-9103-CE9E72483BB3}" type="slidenum">
              <a:rPr lang="en-CA" smtClean="0"/>
              <a:pPr/>
              <a:t>‹#›</a:t>
            </a:fld>
            <a:endParaRPr lang="en-CA"/>
          </a:p>
        </p:txBody>
      </p:sp>
    </p:spTree>
    <p:extLst>
      <p:ext uri="{BB962C8B-B14F-4D97-AF65-F5344CB8AC3E}">
        <p14:creationId xmlns:p14="http://schemas.microsoft.com/office/powerpoint/2010/main" val="2139643326"/>
      </p:ext>
    </p:extLst>
  </p:cSld>
  <p:clrMapOvr>
    <a:masterClrMapping/>
  </p:clrMapOvr>
  <p:transition>
    <p:pull dir="l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AA0C53-3BC2-40AC-A6E3-24ECFE97BF6C}" type="datetime1">
              <a:rPr lang="en-US" smtClean="0"/>
              <a:t>11/19/2020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E449EE8-DB02-40AA-9103-CE9E72483BB3}" type="slidenum">
              <a:rPr lang="en-CA" smtClean="0"/>
              <a:pPr/>
              <a:t>‹#›</a:t>
            </a:fld>
            <a:endParaRPr lang="en-CA"/>
          </a:p>
        </p:txBody>
      </p:sp>
    </p:spTree>
    <p:extLst>
      <p:ext uri="{BB962C8B-B14F-4D97-AF65-F5344CB8AC3E}">
        <p14:creationId xmlns:p14="http://schemas.microsoft.com/office/powerpoint/2010/main" val="906246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5327CB-1560-4320-9564-0F90E02E6323}" type="datetime1">
              <a:rPr lang="en-US" smtClean="0"/>
              <a:t>11/19/2020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E449EE8-DB02-40AA-9103-CE9E72483BB3}" type="slidenum">
              <a:rPr lang="en-CA" smtClean="0"/>
              <a:pPr/>
              <a:t>‹#›</a:t>
            </a:fld>
            <a:endParaRPr lang="en-C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95961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217574-4621-4EFF-BAD3-26E03F1B69FD}" type="datetime1">
              <a:rPr lang="en-US" smtClean="0"/>
              <a:t>11/19/2020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E449EE8-DB02-40AA-9103-CE9E72483BB3}" type="slidenum">
              <a:rPr lang="en-CA" smtClean="0"/>
              <a:pPr/>
              <a:t>‹#›</a:t>
            </a:fld>
            <a:endParaRPr lang="en-CA"/>
          </a:p>
        </p:txBody>
      </p:sp>
    </p:spTree>
    <p:extLst>
      <p:ext uri="{BB962C8B-B14F-4D97-AF65-F5344CB8AC3E}">
        <p14:creationId xmlns:p14="http://schemas.microsoft.com/office/powerpoint/2010/main" val="4254608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6A37D3-3E33-49F1-9699-A08A5563F849}" type="datetime1">
              <a:rPr lang="en-US" smtClean="0"/>
              <a:t>11/19/2020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E449EE8-DB02-40AA-9103-CE9E72483BB3}" type="slidenum">
              <a:rPr lang="en-CA" smtClean="0"/>
              <a:pPr/>
              <a:t>‹#›</a:t>
            </a:fld>
            <a:endParaRPr lang="en-C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416492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BACBF4-60A9-49FC-BEA7-0748D7745E6E}" type="datetime1">
              <a:rPr lang="en-US" smtClean="0"/>
              <a:t>11/19/2020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E449EE8-DB02-40AA-9103-CE9E72483BB3}" type="slidenum">
              <a:rPr lang="en-CA" smtClean="0"/>
              <a:pPr/>
              <a:t>‹#›</a:t>
            </a:fld>
            <a:endParaRPr lang="en-CA"/>
          </a:p>
        </p:txBody>
      </p:sp>
    </p:spTree>
    <p:extLst>
      <p:ext uri="{BB962C8B-B14F-4D97-AF65-F5344CB8AC3E}">
        <p14:creationId xmlns:p14="http://schemas.microsoft.com/office/powerpoint/2010/main" val="39005702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28AE19-53EB-4A0F-AF5A-5439C0C4FD06}" type="datetime1">
              <a:rPr lang="en-US" smtClean="0"/>
              <a:t>11/19/2020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E449EE8-DB02-40AA-9103-CE9E72483BB3}" type="slidenum">
              <a:rPr lang="en-CA" smtClean="0"/>
              <a:pPr/>
              <a:t>‹#›</a:t>
            </a:fld>
            <a:endParaRPr lang="en-CA"/>
          </a:p>
        </p:txBody>
      </p:sp>
    </p:spTree>
    <p:extLst>
      <p:ext uri="{BB962C8B-B14F-4D97-AF65-F5344CB8AC3E}">
        <p14:creationId xmlns:p14="http://schemas.microsoft.com/office/powerpoint/2010/main" val="1532192199"/>
      </p:ext>
    </p:extLst>
  </p:cSld>
  <p:clrMapOvr>
    <a:masterClrMapping/>
  </p:clrMapOvr>
  <p:transition>
    <p:pull dir="l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5792E5-5167-4D0C-B8FD-256F92225DEC}" type="datetime1">
              <a:rPr lang="en-US" smtClean="0"/>
              <a:t>11/19/2020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E449EE8-DB02-40AA-9103-CE9E72483BB3}" type="slidenum">
              <a:rPr lang="en-CA" smtClean="0"/>
              <a:pPr/>
              <a:t>‹#›</a:t>
            </a:fld>
            <a:endParaRPr lang="en-CA"/>
          </a:p>
        </p:txBody>
      </p:sp>
    </p:spTree>
    <p:extLst>
      <p:ext uri="{BB962C8B-B14F-4D97-AF65-F5344CB8AC3E}">
        <p14:creationId xmlns:p14="http://schemas.microsoft.com/office/powerpoint/2010/main" val="2220957833"/>
      </p:ext>
    </p:extLst>
  </p:cSld>
  <p:clrMapOvr>
    <a:masterClrMapping/>
  </p:clrMapOvr>
  <p:transition>
    <p:pull dir="l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03E3ED-0E89-4993-9504-989C3B1F8C8D}" type="datetime1">
              <a:rPr lang="en-US" smtClean="0"/>
              <a:t>11/19/2020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E449EE8-DB02-40AA-9103-CE9E72483BB3}" type="slidenum">
              <a:rPr lang="en-CA" smtClean="0"/>
              <a:pPr/>
              <a:t>‹#›</a:t>
            </a:fld>
            <a:endParaRPr lang="en-CA"/>
          </a:p>
        </p:txBody>
      </p:sp>
    </p:spTree>
    <p:extLst>
      <p:ext uri="{BB962C8B-B14F-4D97-AF65-F5344CB8AC3E}">
        <p14:creationId xmlns:p14="http://schemas.microsoft.com/office/powerpoint/2010/main" val="1021483122"/>
      </p:ext>
    </p:extLst>
  </p:cSld>
  <p:clrMapOvr>
    <a:masterClrMapping/>
  </p:clrMapOvr>
  <p:transition>
    <p:pull dir="l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6B3117-9521-470B-8759-5DA6CC58030C}" type="datetime1">
              <a:rPr lang="en-US" smtClean="0"/>
              <a:t>11/19/2020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E449EE8-DB02-40AA-9103-CE9E72483BB3}" type="slidenum">
              <a:rPr lang="en-CA" smtClean="0"/>
              <a:pPr/>
              <a:t>‹#›</a:t>
            </a:fld>
            <a:endParaRPr lang="en-CA"/>
          </a:p>
        </p:txBody>
      </p:sp>
    </p:spTree>
    <p:extLst>
      <p:ext uri="{BB962C8B-B14F-4D97-AF65-F5344CB8AC3E}">
        <p14:creationId xmlns:p14="http://schemas.microsoft.com/office/powerpoint/2010/main" val="3501696963"/>
      </p:ext>
    </p:extLst>
  </p:cSld>
  <p:clrMapOvr>
    <a:masterClrMapping/>
  </p:clrMapOvr>
  <p:transition>
    <p:pull dir="l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D4B26F-9845-4C95-92A3-61D750C5FE76}" type="datetime1">
              <a:rPr lang="en-US" smtClean="0"/>
              <a:t>11/19/2020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E449EE8-DB02-40AA-9103-CE9E72483BB3}" type="slidenum">
              <a:rPr lang="en-CA" smtClean="0"/>
              <a:pPr/>
              <a:t>‹#›</a:t>
            </a:fld>
            <a:endParaRPr lang="en-CA"/>
          </a:p>
        </p:txBody>
      </p:sp>
    </p:spTree>
    <p:extLst>
      <p:ext uri="{BB962C8B-B14F-4D97-AF65-F5344CB8AC3E}">
        <p14:creationId xmlns:p14="http://schemas.microsoft.com/office/powerpoint/2010/main" val="319781549"/>
      </p:ext>
    </p:extLst>
  </p:cSld>
  <p:clrMapOvr>
    <a:masterClrMapping/>
  </p:clrMapOvr>
  <p:transition>
    <p:pull dir="l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15FD05-CC3D-4FDE-8B66-A0E832B29599}" type="datetime1">
              <a:rPr lang="en-US" smtClean="0"/>
              <a:t>11/19/2020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E449EE8-DB02-40AA-9103-CE9E72483BB3}" type="slidenum">
              <a:rPr lang="en-CA" smtClean="0"/>
              <a:pPr/>
              <a:t>‹#›</a:t>
            </a:fld>
            <a:endParaRPr lang="en-CA"/>
          </a:p>
        </p:txBody>
      </p:sp>
    </p:spTree>
    <p:extLst>
      <p:ext uri="{BB962C8B-B14F-4D97-AF65-F5344CB8AC3E}">
        <p14:creationId xmlns:p14="http://schemas.microsoft.com/office/powerpoint/2010/main" val="201166243"/>
      </p:ext>
    </p:extLst>
  </p:cSld>
  <p:clrMapOvr>
    <a:masterClrMapping/>
  </p:clrMapOvr>
  <p:transition>
    <p:pull dir="l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862923-2263-4E53-8398-3C1130ECD6BC}" type="datetime1">
              <a:rPr lang="en-US" smtClean="0"/>
              <a:t>11/19/2020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E449EE8-DB02-40AA-9103-CE9E72483BB3}" type="slidenum">
              <a:rPr lang="en-CA" smtClean="0"/>
              <a:pPr/>
              <a:t>‹#›</a:t>
            </a:fld>
            <a:endParaRPr lang="en-CA"/>
          </a:p>
        </p:txBody>
      </p:sp>
    </p:spTree>
    <p:extLst>
      <p:ext uri="{BB962C8B-B14F-4D97-AF65-F5344CB8AC3E}">
        <p14:creationId xmlns:p14="http://schemas.microsoft.com/office/powerpoint/2010/main" val="3590099976"/>
      </p:ext>
    </p:extLst>
  </p:cSld>
  <p:clrMapOvr>
    <a:masterClrMapping/>
  </p:clrMapOvr>
  <p:transition>
    <p:pull dir="l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16591-5048-48AE-ABBC-439A10D1CF71}" type="datetime1">
              <a:rPr lang="en-US" smtClean="0"/>
              <a:t>11/19/2020</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E449EE8-DB02-40AA-9103-CE9E72483BB3}" type="slidenum">
              <a:rPr lang="en-CA" smtClean="0"/>
              <a:pPr/>
              <a:t>‹#›</a:t>
            </a:fld>
            <a:endParaRPr lang="en-CA"/>
          </a:p>
        </p:txBody>
      </p:sp>
    </p:spTree>
    <p:extLst>
      <p:ext uri="{BB962C8B-B14F-4D97-AF65-F5344CB8AC3E}">
        <p14:creationId xmlns:p14="http://schemas.microsoft.com/office/powerpoint/2010/main" val="3546710503"/>
      </p:ext>
    </p:extLst>
  </p:cSld>
  <p:clrMapOvr>
    <a:masterClrMapping/>
  </p:clrMapOvr>
  <p:transition>
    <p:pull dir="l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1B32AD-88A9-4015-94F1-F9DB89BC583C}" type="datetime1">
              <a:rPr lang="en-US" smtClean="0"/>
              <a:t>11/19/2020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E449EE8-DB02-40AA-9103-CE9E72483BB3}" type="slidenum">
              <a:rPr lang="en-CA" smtClean="0"/>
              <a:pPr/>
              <a:t>‹#›</a:t>
            </a:fld>
            <a:endParaRPr lang="en-CA"/>
          </a:p>
        </p:txBody>
      </p:sp>
    </p:spTree>
    <p:extLst>
      <p:ext uri="{BB962C8B-B14F-4D97-AF65-F5344CB8AC3E}">
        <p14:creationId xmlns:p14="http://schemas.microsoft.com/office/powerpoint/2010/main" val="2756363468"/>
      </p:ext>
    </p:extLst>
  </p:cSld>
  <p:clrMapOvr>
    <a:masterClrMapping/>
  </p:clrMapOvr>
  <p:transition>
    <p:pull dir="l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D2B79D-F241-4AED-9CA7-3375318DDB1E}" type="datetime1">
              <a:rPr lang="en-US" smtClean="0"/>
              <a:t>11/19/2020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E449EE8-DB02-40AA-9103-CE9E72483BB3}" type="slidenum">
              <a:rPr lang="en-CA" smtClean="0"/>
              <a:pPr/>
              <a:t>‹#›</a:t>
            </a:fld>
            <a:endParaRPr lang="en-CA"/>
          </a:p>
        </p:txBody>
      </p:sp>
    </p:spTree>
    <p:extLst>
      <p:ext uri="{BB962C8B-B14F-4D97-AF65-F5344CB8AC3E}">
        <p14:creationId xmlns:p14="http://schemas.microsoft.com/office/powerpoint/2010/main" val="1608997490"/>
      </p:ext>
    </p:extLst>
  </p:cSld>
  <p:clrMapOvr>
    <a:masterClrMapping/>
  </p:clrMapOvr>
  <p:transition>
    <p:pull dir="l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A39BF38-0779-4ACD-B3DA-FE1B73BD06E6}" type="datetime1">
              <a:rPr lang="en-US" smtClean="0"/>
              <a:t>11/19/2020</a:t>
            </a:fld>
            <a:endParaRPr lang="en-CA"/>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E449EE8-DB02-40AA-9103-CE9E72483BB3}" type="slidenum">
              <a:rPr lang="en-CA" smtClean="0"/>
              <a:pPr/>
              <a:t>‹#›</a:t>
            </a:fld>
            <a:endParaRPr lang="en-CA"/>
          </a:p>
        </p:txBody>
      </p:sp>
    </p:spTree>
    <p:extLst>
      <p:ext uri="{BB962C8B-B14F-4D97-AF65-F5344CB8AC3E}">
        <p14:creationId xmlns:p14="http://schemas.microsoft.com/office/powerpoint/2010/main" val="228638570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ransition>
    <p:pull dir="lu"/>
  </p:transition>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trufa.ca/performance-review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trufa.ca/performance-review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413742"/>
            <a:ext cx="5835424" cy="1828800"/>
          </a:xfrm>
        </p:spPr>
        <p:txBody>
          <a:bodyPr>
            <a:normAutofit fontScale="90000"/>
          </a:bodyPr>
          <a:lstStyle/>
          <a:p>
            <a:r>
              <a:rPr lang="en-CA" dirty="0"/>
              <a:t/>
            </a:r>
            <a:br>
              <a:rPr lang="en-CA" dirty="0"/>
            </a:br>
            <a:r>
              <a:rPr lang="en-CA" dirty="0"/>
              <a:t/>
            </a:r>
            <a:br>
              <a:rPr lang="en-CA" dirty="0"/>
            </a:br>
            <a:r>
              <a:rPr lang="en-CA" dirty="0"/>
              <a:t>The Departmental Performance Review (PR)</a:t>
            </a:r>
            <a:br>
              <a:rPr lang="en-CA" dirty="0"/>
            </a:br>
            <a:endParaRPr lang="en-CA" dirty="0"/>
          </a:p>
        </p:txBody>
      </p:sp>
      <p:sp>
        <p:nvSpPr>
          <p:cNvPr id="3" name="Subtitle 2"/>
          <p:cNvSpPr>
            <a:spLocks noGrp="1"/>
          </p:cNvSpPr>
          <p:nvPr>
            <p:ph type="subTitle" idx="1"/>
          </p:nvPr>
        </p:nvSpPr>
        <p:spPr>
          <a:xfrm>
            <a:off x="514705" y="4725144"/>
            <a:ext cx="6649469" cy="1848838"/>
          </a:xfrm>
        </p:spPr>
        <p:txBody>
          <a:bodyPr>
            <a:normAutofit/>
          </a:bodyPr>
          <a:lstStyle/>
          <a:p>
            <a:endParaRPr lang="en-CA" dirty="0"/>
          </a:p>
          <a:p>
            <a:r>
              <a:rPr lang="en-CA" dirty="0"/>
              <a:t>November 4, 2020</a:t>
            </a:r>
          </a:p>
          <a:p>
            <a:r>
              <a:rPr lang="en-CA" dirty="0"/>
              <a:t>Presented by: </a:t>
            </a:r>
          </a:p>
          <a:p>
            <a:r>
              <a:rPr lang="en-CA" dirty="0"/>
              <a:t>Amy </a:t>
            </a:r>
            <a:r>
              <a:rPr lang="en-CA" dirty="0" err="1"/>
              <a:t>McLay</a:t>
            </a:r>
            <a:r>
              <a:rPr lang="en-CA" dirty="0"/>
              <a:t> Paterson– PRC Coordinator</a:t>
            </a:r>
          </a:p>
        </p:txBody>
      </p:sp>
      <p:pic>
        <p:nvPicPr>
          <p:cNvPr id="4" name="Picture 3" descr="trufa-web-banner.jpg"/>
          <p:cNvPicPr>
            <a:picLocks noChangeAspect="1"/>
          </p:cNvPicPr>
          <p:nvPr/>
        </p:nvPicPr>
        <p:blipFill>
          <a:blip r:embed="rId3" cstate="print"/>
          <a:stretch>
            <a:fillRect/>
          </a:stretch>
        </p:blipFill>
        <p:spPr>
          <a:xfrm>
            <a:off x="899592" y="2971806"/>
            <a:ext cx="6249911" cy="18281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986737" cy="731168"/>
          </a:xfrm>
        </p:spPr>
        <p:txBody>
          <a:bodyPr>
            <a:normAutofit/>
          </a:bodyPr>
          <a:lstStyle/>
          <a:p>
            <a:r>
              <a:rPr lang="en-CA" dirty="0"/>
              <a:t>Summative PR based on </a:t>
            </a:r>
            <a:r>
              <a:rPr lang="en-CA" sz="3100" dirty="0"/>
              <a:t>[7.3.7.2]:</a:t>
            </a:r>
            <a:endParaRPr lang="en-CA" dirty="0"/>
          </a:p>
        </p:txBody>
      </p:sp>
      <p:sp>
        <p:nvSpPr>
          <p:cNvPr id="3" name="Content Placeholder 2"/>
          <p:cNvSpPr>
            <a:spLocks noGrp="1"/>
          </p:cNvSpPr>
          <p:nvPr>
            <p:ph idx="1"/>
          </p:nvPr>
        </p:nvSpPr>
        <p:spPr>
          <a:xfrm>
            <a:off x="609598" y="1484784"/>
            <a:ext cx="7130754" cy="4556579"/>
          </a:xfrm>
        </p:spPr>
        <p:txBody>
          <a:bodyPr>
            <a:noAutofit/>
          </a:bodyPr>
          <a:lstStyle/>
          <a:p>
            <a:pPr>
              <a:spcBef>
                <a:spcPts val="0"/>
              </a:spcBef>
            </a:pPr>
            <a:r>
              <a:rPr lang="en-CA" sz="1600" dirty="0"/>
              <a:t>APAR, as per Article 7.2</a:t>
            </a:r>
          </a:p>
          <a:p>
            <a:pPr>
              <a:spcBef>
                <a:spcPts val="0"/>
              </a:spcBef>
            </a:pPr>
            <a:r>
              <a:rPr lang="en-CA" sz="1600" dirty="0"/>
              <a:t>For Faculty Members with teaching responsibilities:</a:t>
            </a:r>
          </a:p>
          <a:p>
            <a:pPr lvl="1">
              <a:spcBef>
                <a:spcPts val="0"/>
              </a:spcBef>
            </a:pPr>
            <a:r>
              <a:rPr lang="en-CA" dirty="0"/>
              <a:t>A teaching dossier as outlined in Article 6—Appendix 1</a:t>
            </a:r>
          </a:p>
          <a:p>
            <a:pPr lvl="1">
              <a:spcBef>
                <a:spcPts val="0"/>
              </a:spcBef>
            </a:pPr>
            <a:r>
              <a:rPr lang="en-CA" dirty="0"/>
              <a:t>Classroom visitation and assessment by colleague, one (1) per each year of contact under review </a:t>
            </a:r>
          </a:p>
          <a:p>
            <a:pPr>
              <a:spcBef>
                <a:spcPts val="0"/>
              </a:spcBef>
            </a:pPr>
            <a:r>
              <a:rPr lang="en-CA" sz="1600" dirty="0"/>
              <a:t>Instructional Support/Professional Role Responsibilities</a:t>
            </a:r>
          </a:p>
          <a:p>
            <a:pPr lvl="1">
              <a:spcBef>
                <a:spcPts val="0"/>
              </a:spcBef>
            </a:pPr>
            <a:r>
              <a:rPr lang="en-CA" dirty="0"/>
              <a:t>A statement of professional role philosophy, as well as a statement of goals and objectives</a:t>
            </a:r>
          </a:p>
          <a:p>
            <a:pPr lvl="1">
              <a:spcBef>
                <a:spcPts val="0"/>
              </a:spcBef>
            </a:pPr>
            <a:r>
              <a:rPr lang="en-CA" dirty="0"/>
              <a:t>A description of professional development in the professional role area</a:t>
            </a:r>
          </a:p>
          <a:p>
            <a:pPr lvl="1">
              <a:spcBef>
                <a:spcPts val="0"/>
              </a:spcBef>
            </a:pPr>
            <a:r>
              <a:rPr lang="en-CA" dirty="0"/>
              <a:t>Evaluation of Faculty Member’s performance in the professional role, where applicable, for the academic year(s) under review, as evidenced by instruments and procedures developed based upon departmental requirements; and</a:t>
            </a:r>
          </a:p>
          <a:p>
            <a:pPr lvl="1">
              <a:spcBef>
                <a:spcPts val="0"/>
              </a:spcBef>
            </a:pPr>
            <a:r>
              <a:rPr lang="en-CA" dirty="0"/>
              <a:t>Peer assessment by colleague(s), one per year of contract under review</a:t>
            </a:r>
          </a:p>
          <a:p>
            <a:pPr>
              <a:spcBef>
                <a:spcPts val="0"/>
              </a:spcBef>
            </a:pPr>
            <a:r>
              <a:rPr lang="en-CA" sz="1600" dirty="0"/>
              <a:t>Service, where applicable</a:t>
            </a:r>
          </a:p>
          <a:p>
            <a:pPr>
              <a:spcBef>
                <a:spcPts val="0"/>
              </a:spcBef>
            </a:pPr>
            <a:r>
              <a:rPr lang="en-CA" sz="1600" dirty="0"/>
              <a:t>Scholarship (tripartite)</a:t>
            </a:r>
          </a:p>
          <a:p>
            <a:pPr>
              <a:spcBef>
                <a:spcPts val="0"/>
              </a:spcBef>
            </a:pPr>
            <a:r>
              <a:rPr lang="en-CA" sz="1600" dirty="0"/>
              <a:t>Other relevant evidence (see Article 6.11)</a:t>
            </a:r>
          </a:p>
        </p:txBody>
      </p:sp>
      <p:sp>
        <p:nvSpPr>
          <p:cNvPr id="4" name="Slide Number Placeholder 3"/>
          <p:cNvSpPr>
            <a:spLocks noGrp="1"/>
          </p:cNvSpPr>
          <p:nvPr>
            <p:ph type="sldNum" sz="quarter" idx="12"/>
          </p:nvPr>
        </p:nvSpPr>
        <p:spPr/>
        <p:txBody>
          <a:bodyPr/>
          <a:lstStyle/>
          <a:p>
            <a:fld id="{9E449EE8-DB02-40AA-9103-CE9E72483BB3}" type="slidenum">
              <a:rPr lang="en-CA" smtClean="0"/>
              <a:pPr/>
              <a:t>10</a:t>
            </a:fld>
            <a:endParaRPr lang="en-CA"/>
          </a:p>
        </p:txBody>
      </p:sp>
      <p:pic>
        <p:nvPicPr>
          <p:cNvPr id="5" name="Picture 4" descr="trufa-web-banner.jpg"/>
          <p:cNvPicPr>
            <a:picLocks noChangeAspect="1"/>
          </p:cNvPicPr>
          <p:nvPr/>
        </p:nvPicPr>
        <p:blipFill>
          <a:blip r:embed="rId2" cstate="print"/>
          <a:stretch>
            <a:fillRect/>
          </a:stretch>
        </p:blipFill>
        <p:spPr>
          <a:xfrm>
            <a:off x="7038374" y="6253612"/>
            <a:ext cx="2159905" cy="631772"/>
          </a:xfrm>
          <a:prstGeom prst="rect">
            <a:avLst/>
          </a:prstGeom>
        </p:spPr>
      </p:pic>
    </p:spTree>
    <p:extLst>
      <p:ext uri="{BB962C8B-B14F-4D97-AF65-F5344CB8AC3E}">
        <p14:creationId xmlns:p14="http://schemas.microsoft.com/office/powerpoint/2010/main" val="202816742"/>
      </p:ext>
    </p:extLst>
  </p:cSld>
  <p:clrMapOvr>
    <a:masterClrMapping/>
  </p:clrMapOvr>
  <p:transition>
    <p:pull dir="l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APAR</a:t>
            </a:r>
          </a:p>
        </p:txBody>
      </p:sp>
      <p:sp>
        <p:nvSpPr>
          <p:cNvPr id="3" name="Content Placeholder 2"/>
          <p:cNvSpPr>
            <a:spLocks noGrp="1"/>
          </p:cNvSpPr>
          <p:nvPr>
            <p:ph idx="1"/>
          </p:nvPr>
        </p:nvSpPr>
        <p:spPr>
          <a:xfrm>
            <a:off x="609599" y="1556792"/>
            <a:ext cx="6347714" cy="4484571"/>
          </a:xfrm>
        </p:spPr>
        <p:txBody>
          <a:bodyPr>
            <a:normAutofit fontScale="77500" lnSpcReduction="20000"/>
          </a:bodyPr>
          <a:lstStyle/>
          <a:p>
            <a:pPr>
              <a:spcBef>
                <a:spcPts val="3000"/>
              </a:spcBef>
            </a:pPr>
            <a:r>
              <a:rPr lang="en-CA" sz="2400" dirty="0"/>
              <a:t>An APAR is a formative tool for a Faculty Member to report on their current academic year’s activities, goals and outcomes as they relate to the Faculty Member’s research/scholarship, teaching/professional role, service, and professional development, as well as identify specific goals for the upcoming academic year</a:t>
            </a:r>
          </a:p>
          <a:p>
            <a:pPr>
              <a:spcBef>
                <a:spcPts val="3000"/>
              </a:spcBef>
            </a:pPr>
            <a:r>
              <a:rPr lang="en-CA" sz="2400" dirty="0"/>
              <a:t>All LTC, Tenure-Track, Tenured and University Instructor (UI) faculty members submit APARs to Chair and Dean no later than June 30 each year [7.2.2] </a:t>
            </a:r>
          </a:p>
          <a:p>
            <a:pPr>
              <a:spcBef>
                <a:spcPts val="3000"/>
              </a:spcBef>
            </a:pPr>
            <a:r>
              <a:rPr lang="en-CA" sz="2400" dirty="0"/>
              <a:t>Completed in standardized forms [7.2.3]</a:t>
            </a:r>
          </a:p>
          <a:p>
            <a:pPr>
              <a:spcBef>
                <a:spcPts val="3000"/>
              </a:spcBef>
            </a:pPr>
            <a:r>
              <a:rPr lang="en-CA" sz="2400" dirty="0"/>
              <a:t>Dean and Chair respond to APAR no later than October 31</a:t>
            </a:r>
            <a:r>
              <a:rPr lang="en-CA" sz="2400" baseline="30000" dirty="0"/>
              <a:t>st</a:t>
            </a:r>
            <a:r>
              <a:rPr lang="en-CA" sz="2400" dirty="0"/>
              <a:t> [7.2.4]</a:t>
            </a:r>
          </a:p>
        </p:txBody>
      </p:sp>
      <p:sp>
        <p:nvSpPr>
          <p:cNvPr id="4" name="Slide Number Placeholder 3"/>
          <p:cNvSpPr>
            <a:spLocks noGrp="1"/>
          </p:cNvSpPr>
          <p:nvPr>
            <p:ph type="sldNum" sz="quarter" idx="12"/>
          </p:nvPr>
        </p:nvSpPr>
        <p:spPr/>
        <p:txBody>
          <a:bodyPr/>
          <a:lstStyle/>
          <a:p>
            <a:fld id="{9E449EE8-DB02-40AA-9103-CE9E72483BB3}" type="slidenum">
              <a:rPr lang="en-CA" smtClean="0"/>
              <a:pPr/>
              <a:t>11</a:t>
            </a:fld>
            <a:endParaRPr lang="en-CA"/>
          </a:p>
        </p:txBody>
      </p:sp>
      <p:pic>
        <p:nvPicPr>
          <p:cNvPr id="5" name="Picture 4" descr="trufa-web-banner.jpg"/>
          <p:cNvPicPr>
            <a:picLocks noChangeAspect="1"/>
          </p:cNvPicPr>
          <p:nvPr/>
        </p:nvPicPr>
        <p:blipFill>
          <a:blip r:embed="rId2" cstate="print"/>
          <a:stretch>
            <a:fillRect/>
          </a:stretch>
        </p:blipFill>
        <p:spPr>
          <a:xfrm>
            <a:off x="7038374" y="6253612"/>
            <a:ext cx="2159905" cy="631772"/>
          </a:xfrm>
          <a:prstGeom prst="rect">
            <a:avLst/>
          </a:prstGeom>
        </p:spPr>
      </p:pic>
    </p:spTree>
    <p:extLst>
      <p:ext uri="{BB962C8B-B14F-4D97-AF65-F5344CB8AC3E}">
        <p14:creationId xmlns:p14="http://schemas.microsoft.com/office/powerpoint/2010/main" val="675012757"/>
      </p:ext>
    </p:extLst>
  </p:cSld>
  <p:clrMapOvr>
    <a:masterClrMapping/>
  </p:clrMapOvr>
  <p:transition>
    <p:pull dir="l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Teaching Dossiers for PR</a:t>
            </a:r>
          </a:p>
        </p:txBody>
      </p:sp>
      <p:sp>
        <p:nvSpPr>
          <p:cNvPr id="3" name="Content Placeholder 2"/>
          <p:cNvSpPr>
            <a:spLocks noGrp="1"/>
          </p:cNvSpPr>
          <p:nvPr>
            <p:ph idx="1"/>
          </p:nvPr>
        </p:nvSpPr>
        <p:spPr>
          <a:xfrm>
            <a:off x="609599" y="1556792"/>
            <a:ext cx="6347714" cy="4484571"/>
          </a:xfrm>
        </p:spPr>
        <p:txBody>
          <a:bodyPr>
            <a:normAutofit fontScale="85000" lnSpcReduction="10000"/>
          </a:bodyPr>
          <a:lstStyle/>
          <a:p>
            <a:pPr>
              <a:spcBef>
                <a:spcPts val="3000"/>
              </a:spcBef>
            </a:pPr>
            <a:r>
              <a:rPr lang="en-CA" sz="2400" dirty="0"/>
              <a:t>Follows Article 6—Appendix 1</a:t>
            </a:r>
          </a:p>
          <a:p>
            <a:pPr>
              <a:spcBef>
                <a:spcPts val="3000"/>
              </a:spcBef>
            </a:pPr>
            <a:r>
              <a:rPr lang="en-US" sz="2400" dirty="0"/>
              <a:t>Teaching dossiers will differ in size and complexity, depending on the Faculty Member’s workload and career stage. Since Sessional and University Instructor Faculty Members are reviewed on a course by course basis, their teaching dossiers will reflect only the course on which they are being reviewed</a:t>
            </a:r>
          </a:p>
          <a:p>
            <a:pPr>
              <a:spcBef>
                <a:spcPts val="3000"/>
              </a:spcBef>
            </a:pPr>
            <a:r>
              <a:rPr lang="en-US" sz="2400" dirty="0"/>
              <a:t>Tenure-Track and LTC faculty members undergoing a performance review do not need to meet the requirements for Tenure and Promotion in that area, but their progress towards these goals should reflect their appointment and career stage</a:t>
            </a:r>
            <a:endParaRPr lang="en-CA" sz="2400" dirty="0"/>
          </a:p>
        </p:txBody>
      </p:sp>
      <p:sp>
        <p:nvSpPr>
          <p:cNvPr id="4" name="Slide Number Placeholder 3"/>
          <p:cNvSpPr>
            <a:spLocks noGrp="1"/>
          </p:cNvSpPr>
          <p:nvPr>
            <p:ph type="sldNum" sz="quarter" idx="12"/>
          </p:nvPr>
        </p:nvSpPr>
        <p:spPr/>
        <p:txBody>
          <a:bodyPr/>
          <a:lstStyle/>
          <a:p>
            <a:fld id="{9E449EE8-DB02-40AA-9103-CE9E72483BB3}" type="slidenum">
              <a:rPr lang="en-CA" smtClean="0"/>
              <a:pPr/>
              <a:t>12</a:t>
            </a:fld>
            <a:endParaRPr lang="en-CA"/>
          </a:p>
        </p:txBody>
      </p:sp>
      <p:pic>
        <p:nvPicPr>
          <p:cNvPr id="5" name="Picture 4" descr="trufa-web-banner.jpg"/>
          <p:cNvPicPr>
            <a:picLocks noChangeAspect="1"/>
          </p:cNvPicPr>
          <p:nvPr/>
        </p:nvPicPr>
        <p:blipFill>
          <a:blip r:embed="rId2" cstate="print"/>
          <a:stretch>
            <a:fillRect/>
          </a:stretch>
        </p:blipFill>
        <p:spPr>
          <a:xfrm>
            <a:off x="7038374" y="6253612"/>
            <a:ext cx="2159905" cy="631772"/>
          </a:xfrm>
          <a:prstGeom prst="rect">
            <a:avLst/>
          </a:prstGeom>
        </p:spPr>
      </p:pic>
    </p:spTree>
    <p:extLst>
      <p:ext uri="{BB962C8B-B14F-4D97-AF65-F5344CB8AC3E}">
        <p14:creationId xmlns:p14="http://schemas.microsoft.com/office/powerpoint/2010/main" val="1437963352"/>
      </p:ext>
    </p:extLst>
  </p:cSld>
  <p:clrMapOvr>
    <a:masterClrMapping/>
  </p:clrMapOvr>
  <p:transition>
    <p:pull dir="l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90265"/>
            <a:ext cx="6347713" cy="864096"/>
          </a:xfrm>
        </p:spPr>
        <p:txBody>
          <a:bodyPr/>
          <a:lstStyle/>
          <a:p>
            <a:r>
              <a:rPr lang="en-CA" dirty="0"/>
              <a:t>Student Questionnaires</a:t>
            </a:r>
          </a:p>
        </p:txBody>
      </p:sp>
      <p:sp>
        <p:nvSpPr>
          <p:cNvPr id="5" name="Content Placeholder 4"/>
          <p:cNvSpPr>
            <a:spLocks noGrp="1"/>
          </p:cNvSpPr>
          <p:nvPr>
            <p:ph idx="1"/>
          </p:nvPr>
        </p:nvSpPr>
        <p:spPr>
          <a:xfrm>
            <a:off x="395536" y="1196752"/>
            <a:ext cx="7033984" cy="3895732"/>
          </a:xfrm>
        </p:spPr>
        <p:txBody>
          <a:bodyPr>
            <a:noAutofit/>
          </a:bodyPr>
          <a:lstStyle/>
          <a:p>
            <a:pPr>
              <a:spcBef>
                <a:spcPts val="2400"/>
              </a:spcBef>
            </a:pPr>
            <a:r>
              <a:rPr lang="en-CA" sz="2400" dirty="0"/>
              <a:t>Administrated by TRU’s Integrated Planning and Effectiveness (IPE) every course, every semester</a:t>
            </a:r>
          </a:p>
          <a:p>
            <a:pPr lvl="1">
              <a:spcBef>
                <a:spcPts val="2400"/>
              </a:spcBef>
            </a:pPr>
            <a:r>
              <a:rPr lang="en-CA" sz="1800" dirty="0"/>
              <a:t>During the last 3 weeks of instruction for fall and winter semesters, and the last week of instruction of any summer session course</a:t>
            </a:r>
          </a:p>
          <a:p>
            <a:pPr lvl="1">
              <a:spcBef>
                <a:spcPts val="2400"/>
              </a:spcBef>
            </a:pPr>
            <a:r>
              <a:rPr lang="en-CA" sz="1800" dirty="0"/>
              <a:t>TRUFA recommends that faculty get a colleague or staff member to administer course evaluations for them</a:t>
            </a:r>
          </a:p>
          <a:p>
            <a:pPr>
              <a:spcBef>
                <a:spcPts val="2400"/>
              </a:spcBef>
            </a:pPr>
            <a:r>
              <a:rPr lang="en-CA" sz="2400" dirty="0"/>
              <a:t>Student confidentiality:</a:t>
            </a:r>
          </a:p>
          <a:p>
            <a:pPr lvl="1">
              <a:spcBef>
                <a:spcPts val="2400"/>
              </a:spcBef>
            </a:pPr>
            <a:r>
              <a:rPr lang="en-CA" sz="1800" dirty="0"/>
              <a:t>Reports with fewer than 5 results are not distributed (consistent with the practice of </a:t>
            </a:r>
            <a:r>
              <a:rPr lang="en-CA" sz="1800" dirty="0" err="1"/>
              <a:t>BCStats</a:t>
            </a:r>
            <a:r>
              <a:rPr lang="en-CA" sz="1800" dirty="0"/>
              <a:t> and the BC Statistics Act)</a:t>
            </a:r>
          </a:p>
          <a:p>
            <a:pPr>
              <a:spcBef>
                <a:spcPts val="2400"/>
              </a:spcBef>
            </a:pPr>
            <a:endParaRPr lang="en-CA" sz="2400" dirty="0"/>
          </a:p>
        </p:txBody>
      </p:sp>
      <p:sp>
        <p:nvSpPr>
          <p:cNvPr id="3" name="Slide Number Placeholder 2"/>
          <p:cNvSpPr>
            <a:spLocks noGrp="1"/>
          </p:cNvSpPr>
          <p:nvPr>
            <p:ph type="sldNum" sz="quarter" idx="12"/>
          </p:nvPr>
        </p:nvSpPr>
        <p:spPr/>
        <p:txBody>
          <a:bodyPr/>
          <a:lstStyle/>
          <a:p>
            <a:fld id="{9E449EE8-DB02-40AA-9103-CE9E72483BB3}" type="slidenum">
              <a:rPr lang="en-CA" smtClean="0"/>
              <a:pPr/>
              <a:t>13</a:t>
            </a:fld>
            <a:endParaRPr lang="en-CA"/>
          </a:p>
        </p:txBody>
      </p:sp>
      <p:pic>
        <p:nvPicPr>
          <p:cNvPr id="7" name="Picture 6" descr="trufa-web-banner.jpg"/>
          <p:cNvPicPr>
            <a:picLocks noChangeAspect="1"/>
          </p:cNvPicPr>
          <p:nvPr/>
        </p:nvPicPr>
        <p:blipFill>
          <a:blip r:embed="rId2" cstate="print"/>
          <a:stretch>
            <a:fillRect/>
          </a:stretch>
        </p:blipFill>
        <p:spPr>
          <a:xfrm>
            <a:off x="7020272" y="6253612"/>
            <a:ext cx="2159905" cy="631772"/>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90265"/>
            <a:ext cx="6347713" cy="864096"/>
          </a:xfrm>
        </p:spPr>
        <p:txBody>
          <a:bodyPr>
            <a:normAutofit fontScale="90000"/>
          </a:bodyPr>
          <a:lstStyle/>
          <a:p>
            <a:r>
              <a:rPr lang="en-CA" dirty="0"/>
              <a:t>Student Questionnaires in the PR</a:t>
            </a:r>
          </a:p>
        </p:txBody>
      </p:sp>
      <p:sp>
        <p:nvSpPr>
          <p:cNvPr id="5" name="Content Placeholder 4"/>
          <p:cNvSpPr>
            <a:spLocks noGrp="1"/>
          </p:cNvSpPr>
          <p:nvPr>
            <p:ph idx="1"/>
          </p:nvPr>
        </p:nvSpPr>
        <p:spPr>
          <a:xfrm>
            <a:off x="611560" y="1481134"/>
            <a:ext cx="7033984" cy="3895732"/>
          </a:xfrm>
        </p:spPr>
        <p:txBody>
          <a:bodyPr>
            <a:noAutofit/>
          </a:bodyPr>
          <a:lstStyle/>
          <a:p>
            <a:pPr>
              <a:spcBef>
                <a:spcPts val="2400"/>
              </a:spcBef>
            </a:pPr>
            <a:r>
              <a:rPr lang="en-CA" sz="2000" dirty="0"/>
              <a:t>Student course evaluations may be used as evidence of students’ classroom experience and for the purposes of the Faculty Member demonstrating reflective scholarly practice, but they may not be used as evidence of teaching effectiveness [7.3.7.2(b)(</a:t>
            </a:r>
            <a:r>
              <a:rPr lang="en-CA" sz="2000" dirty="0" err="1"/>
              <a:t>i</a:t>
            </a:r>
            <a:r>
              <a:rPr lang="en-CA" sz="2000" dirty="0"/>
              <a:t>)]</a:t>
            </a:r>
          </a:p>
          <a:p>
            <a:pPr>
              <a:spcBef>
                <a:spcPts val="2400"/>
              </a:spcBef>
            </a:pPr>
            <a:r>
              <a:rPr lang="en-CA" sz="2000" dirty="0"/>
              <a:t>For the Faculty Members who do not have at minimum 3 course evaluations as per Article 6—Appendix 1(c)(iv), they will be required to submit an analysis of all course evaluations for the period under review [7.3.7.2(b)(ii)</a:t>
            </a:r>
          </a:p>
          <a:p>
            <a:pPr marL="0" indent="0">
              <a:spcBef>
                <a:spcPts val="2400"/>
              </a:spcBef>
              <a:buNone/>
            </a:pPr>
            <a:r>
              <a:rPr lang="en-CA" sz="2000" dirty="0"/>
              <a:t>Basically, </a:t>
            </a:r>
            <a:r>
              <a:rPr lang="en-US" sz="2000" dirty="0"/>
              <a:t>student course evaluations for Teaching Faculty Members will still be submitted, but they can no longer be used in the same way.</a:t>
            </a:r>
            <a:endParaRPr lang="en-CA" sz="2000" dirty="0"/>
          </a:p>
        </p:txBody>
      </p:sp>
      <p:sp>
        <p:nvSpPr>
          <p:cNvPr id="3" name="Slide Number Placeholder 2"/>
          <p:cNvSpPr>
            <a:spLocks noGrp="1"/>
          </p:cNvSpPr>
          <p:nvPr>
            <p:ph type="sldNum" sz="quarter" idx="12"/>
          </p:nvPr>
        </p:nvSpPr>
        <p:spPr/>
        <p:txBody>
          <a:bodyPr/>
          <a:lstStyle/>
          <a:p>
            <a:fld id="{9E449EE8-DB02-40AA-9103-CE9E72483BB3}" type="slidenum">
              <a:rPr lang="en-CA" smtClean="0"/>
              <a:pPr/>
              <a:t>14</a:t>
            </a:fld>
            <a:endParaRPr lang="en-CA"/>
          </a:p>
        </p:txBody>
      </p:sp>
      <p:pic>
        <p:nvPicPr>
          <p:cNvPr id="7" name="Picture 6" descr="trufa-web-banner.jpg"/>
          <p:cNvPicPr>
            <a:picLocks noChangeAspect="1"/>
          </p:cNvPicPr>
          <p:nvPr/>
        </p:nvPicPr>
        <p:blipFill>
          <a:blip r:embed="rId2" cstate="print"/>
          <a:stretch>
            <a:fillRect/>
          </a:stretch>
        </p:blipFill>
        <p:spPr>
          <a:xfrm>
            <a:off x="7020272" y="6253612"/>
            <a:ext cx="2159905" cy="631772"/>
          </a:xfrm>
          <a:prstGeom prst="rect">
            <a:avLst/>
          </a:prstGeom>
        </p:spPr>
      </p:pic>
    </p:spTree>
    <p:extLst>
      <p:ext uri="{BB962C8B-B14F-4D97-AF65-F5344CB8AC3E}">
        <p14:creationId xmlns:p14="http://schemas.microsoft.com/office/powerpoint/2010/main" val="21874690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099" y="529263"/>
            <a:ext cx="6347713" cy="864096"/>
          </a:xfrm>
        </p:spPr>
        <p:txBody>
          <a:bodyPr/>
          <a:lstStyle/>
          <a:p>
            <a:r>
              <a:rPr lang="en-CA" dirty="0"/>
              <a:t>PRC Meetings</a:t>
            </a:r>
          </a:p>
        </p:txBody>
      </p:sp>
      <p:sp>
        <p:nvSpPr>
          <p:cNvPr id="3" name="Content Placeholder 2"/>
          <p:cNvSpPr>
            <a:spLocks noGrp="1"/>
          </p:cNvSpPr>
          <p:nvPr>
            <p:ph idx="1"/>
          </p:nvPr>
        </p:nvSpPr>
        <p:spPr>
          <a:xfrm>
            <a:off x="823352" y="1398593"/>
            <a:ext cx="6770712" cy="3880773"/>
          </a:xfrm>
        </p:spPr>
        <p:txBody>
          <a:bodyPr>
            <a:noAutofit/>
          </a:bodyPr>
          <a:lstStyle/>
          <a:p>
            <a:pPr>
              <a:spcBef>
                <a:spcPts val="2400"/>
              </a:spcBef>
            </a:pPr>
            <a:r>
              <a:rPr lang="en-CA" sz="2000" dirty="0"/>
              <a:t>Once the student survey results and colleague classroom visitation assessments have been submitted to the PRC chair, the chair shall schedule the first committee meeting</a:t>
            </a:r>
          </a:p>
          <a:p>
            <a:pPr>
              <a:spcBef>
                <a:spcPts val="2400"/>
              </a:spcBef>
            </a:pPr>
            <a:r>
              <a:rPr lang="en-CA" sz="2000" b="1" dirty="0"/>
              <a:t>The meeting </a:t>
            </a:r>
            <a:r>
              <a:rPr lang="en-CA" sz="2000" b="1" u="sng" dirty="0"/>
              <a:t>cannot</a:t>
            </a:r>
            <a:r>
              <a:rPr lang="en-CA" sz="2000" b="1" dirty="0"/>
              <a:t> take place </a:t>
            </a:r>
            <a:r>
              <a:rPr lang="en-CA" sz="2000" b="1" u="sng" dirty="0"/>
              <a:t>without</a:t>
            </a:r>
            <a:r>
              <a:rPr lang="en-CA" sz="2000" b="1" dirty="0"/>
              <a:t> the TRUFA observer in attendance </a:t>
            </a:r>
          </a:p>
          <a:p>
            <a:pPr lvl="1">
              <a:spcBef>
                <a:spcPts val="2400"/>
              </a:spcBef>
            </a:pPr>
            <a:r>
              <a:rPr lang="en-CA" sz="2000" dirty="0"/>
              <a:t>Contact the TRUFA Performance Review Coordinator to schedule a TRUFA observer</a:t>
            </a:r>
          </a:p>
          <a:p>
            <a:pPr lvl="1">
              <a:spcBef>
                <a:spcPts val="2400"/>
              </a:spcBef>
            </a:pPr>
            <a:r>
              <a:rPr lang="en-CA" sz="2000" dirty="0"/>
              <a:t>PRC chairs should ensure that the TRUFA observer is included in meeting schedule planning</a:t>
            </a:r>
          </a:p>
        </p:txBody>
      </p:sp>
      <p:sp>
        <p:nvSpPr>
          <p:cNvPr id="4" name="Slide Number Placeholder 3"/>
          <p:cNvSpPr>
            <a:spLocks noGrp="1"/>
          </p:cNvSpPr>
          <p:nvPr>
            <p:ph type="sldNum" sz="quarter" idx="12"/>
          </p:nvPr>
        </p:nvSpPr>
        <p:spPr/>
        <p:txBody>
          <a:bodyPr/>
          <a:lstStyle/>
          <a:p>
            <a:fld id="{9E449EE8-DB02-40AA-9103-CE9E72483BB3}" type="slidenum">
              <a:rPr lang="en-CA" smtClean="0"/>
              <a:pPr/>
              <a:t>15</a:t>
            </a:fld>
            <a:endParaRPr lang="en-CA"/>
          </a:p>
        </p:txBody>
      </p:sp>
      <p:pic>
        <p:nvPicPr>
          <p:cNvPr id="5" name="Picture 4" descr="trufa-web-banner.jpg"/>
          <p:cNvPicPr>
            <a:picLocks noChangeAspect="1"/>
          </p:cNvPicPr>
          <p:nvPr/>
        </p:nvPicPr>
        <p:blipFill>
          <a:blip r:embed="rId2" cstate="print"/>
          <a:stretch>
            <a:fillRect/>
          </a:stretch>
        </p:blipFill>
        <p:spPr>
          <a:xfrm>
            <a:off x="7038374" y="6253612"/>
            <a:ext cx="2159905" cy="631772"/>
          </a:xfrm>
          <a:prstGeom prst="rect">
            <a:avLst/>
          </a:prstGeom>
        </p:spPr>
      </p:pic>
    </p:spTree>
    <p:extLst>
      <p:ext uri="{BB962C8B-B14F-4D97-AF65-F5344CB8AC3E}">
        <p14:creationId xmlns:p14="http://schemas.microsoft.com/office/powerpoint/2010/main" val="5999299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803176"/>
          </a:xfrm>
        </p:spPr>
        <p:txBody>
          <a:bodyPr/>
          <a:lstStyle/>
          <a:p>
            <a:r>
              <a:rPr lang="en-US" dirty="0"/>
              <a:t>Role of TRUFA Observer</a:t>
            </a:r>
            <a:endParaRPr lang="en-CA" dirty="0"/>
          </a:p>
        </p:txBody>
      </p:sp>
      <p:sp>
        <p:nvSpPr>
          <p:cNvPr id="3" name="Content Placeholder 2"/>
          <p:cNvSpPr>
            <a:spLocks noGrp="1"/>
          </p:cNvSpPr>
          <p:nvPr>
            <p:ph idx="1"/>
          </p:nvPr>
        </p:nvSpPr>
        <p:spPr>
          <a:xfrm>
            <a:off x="609598" y="1412776"/>
            <a:ext cx="6554689" cy="4628587"/>
          </a:xfrm>
        </p:spPr>
        <p:txBody>
          <a:bodyPr>
            <a:normAutofit/>
          </a:bodyPr>
          <a:lstStyle/>
          <a:p>
            <a:pPr>
              <a:spcBef>
                <a:spcPts val="3000"/>
              </a:spcBef>
            </a:pPr>
            <a:r>
              <a:rPr lang="en-CA" sz="2000" dirty="0"/>
              <a:t>Ensures that PRC and its processes follow the Collective Agreement</a:t>
            </a:r>
          </a:p>
          <a:p>
            <a:pPr>
              <a:spcBef>
                <a:spcPts val="3000"/>
              </a:spcBef>
            </a:pPr>
            <a:r>
              <a:rPr lang="en-CA" sz="2000" dirty="0"/>
              <a:t>Member is evaluated in a fair, objective, and consistent manner and process is completed in a timely manner</a:t>
            </a:r>
          </a:p>
          <a:p>
            <a:pPr lvl="1">
              <a:spcBef>
                <a:spcPts val="3000"/>
              </a:spcBef>
            </a:pPr>
            <a:r>
              <a:rPr lang="en-CA" sz="1800" dirty="0"/>
              <a:t>Completion includes Dean’s responsibilities under 7.3.7.8 and 7.3.7.9</a:t>
            </a:r>
          </a:p>
          <a:p>
            <a:pPr>
              <a:spcBef>
                <a:spcPts val="3000"/>
              </a:spcBef>
            </a:pPr>
            <a:r>
              <a:rPr lang="en-CA" sz="2000" dirty="0"/>
              <a:t>In consultation with Table Officers: </a:t>
            </a:r>
          </a:p>
          <a:p>
            <a:pPr lvl="1">
              <a:spcBef>
                <a:spcPts val="3000"/>
              </a:spcBef>
            </a:pPr>
            <a:r>
              <a:rPr lang="en-CA" sz="1800" dirty="0"/>
              <a:t>Advisor on specifics of process, e.g. roles, evidence, members’ rights</a:t>
            </a:r>
          </a:p>
        </p:txBody>
      </p:sp>
      <p:sp>
        <p:nvSpPr>
          <p:cNvPr id="4" name="Slide Number Placeholder 3"/>
          <p:cNvSpPr>
            <a:spLocks noGrp="1"/>
          </p:cNvSpPr>
          <p:nvPr>
            <p:ph type="sldNum" sz="quarter" idx="12"/>
          </p:nvPr>
        </p:nvSpPr>
        <p:spPr/>
        <p:txBody>
          <a:bodyPr/>
          <a:lstStyle/>
          <a:p>
            <a:fld id="{9E449EE8-DB02-40AA-9103-CE9E72483BB3}" type="slidenum">
              <a:rPr lang="en-CA" smtClean="0"/>
              <a:pPr/>
              <a:t>16</a:t>
            </a:fld>
            <a:endParaRPr lang="en-CA"/>
          </a:p>
        </p:txBody>
      </p:sp>
      <p:pic>
        <p:nvPicPr>
          <p:cNvPr id="5" name="Picture 4" descr="trufa-web-banner.jpg"/>
          <p:cNvPicPr>
            <a:picLocks noChangeAspect="1"/>
          </p:cNvPicPr>
          <p:nvPr/>
        </p:nvPicPr>
        <p:blipFill>
          <a:blip r:embed="rId2" cstate="print"/>
          <a:stretch>
            <a:fillRect/>
          </a:stretch>
        </p:blipFill>
        <p:spPr>
          <a:xfrm>
            <a:off x="7038374" y="6253612"/>
            <a:ext cx="2159905" cy="631772"/>
          </a:xfrm>
          <a:prstGeom prst="rect">
            <a:avLst/>
          </a:prstGeom>
        </p:spPr>
      </p:pic>
    </p:spTree>
    <p:extLst>
      <p:ext uri="{BB962C8B-B14F-4D97-AF65-F5344CB8AC3E}">
        <p14:creationId xmlns:p14="http://schemas.microsoft.com/office/powerpoint/2010/main" val="2365392013"/>
      </p:ext>
    </p:extLst>
  </p:cSld>
  <p:clrMapOvr>
    <a:masterClrMapping/>
  </p:clrMapOvr>
  <p:transition>
    <p:pull dir="l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4" y="404664"/>
            <a:ext cx="6347713" cy="1320800"/>
          </a:xfrm>
        </p:spPr>
        <p:txBody>
          <a:bodyPr/>
          <a:lstStyle/>
          <a:p>
            <a:r>
              <a:rPr lang="en-CA" dirty="0"/>
              <a:t>PRC Meetings</a:t>
            </a:r>
          </a:p>
        </p:txBody>
      </p:sp>
      <p:sp>
        <p:nvSpPr>
          <p:cNvPr id="3" name="Content Placeholder 2"/>
          <p:cNvSpPr>
            <a:spLocks noGrp="1"/>
          </p:cNvSpPr>
          <p:nvPr>
            <p:ph idx="1"/>
          </p:nvPr>
        </p:nvSpPr>
        <p:spPr>
          <a:xfrm>
            <a:off x="755574" y="1268760"/>
            <a:ext cx="6624737" cy="4896544"/>
          </a:xfrm>
        </p:spPr>
        <p:txBody>
          <a:bodyPr>
            <a:normAutofit/>
          </a:bodyPr>
          <a:lstStyle/>
          <a:p>
            <a:pPr marL="484632" indent="-457200">
              <a:spcBef>
                <a:spcPts val="3600"/>
              </a:spcBef>
            </a:pPr>
            <a:r>
              <a:rPr lang="en-CA" sz="2800" dirty="0"/>
              <a:t>The PRC assessment and recommendation are guided by</a:t>
            </a:r>
          </a:p>
          <a:p>
            <a:pPr marL="850392" lvl="1" indent="-457200">
              <a:spcBef>
                <a:spcPts val="3600"/>
              </a:spcBef>
              <a:buFont typeface="+mj-lt"/>
              <a:buAutoNum type="alphaLcParenR"/>
            </a:pPr>
            <a:r>
              <a:rPr lang="en-CA" sz="2400" dirty="0"/>
              <a:t>Article 6.11.5 guidelines for teaching, professional role, service, and scholarship and Article 6—Appendix I (if applicable)</a:t>
            </a:r>
          </a:p>
          <a:p>
            <a:pPr marL="850392" lvl="1" indent="-457200">
              <a:spcBef>
                <a:spcPts val="3600"/>
              </a:spcBef>
              <a:buFont typeface="+mj-lt"/>
              <a:buAutoNum type="alphaLcParenR"/>
            </a:pPr>
            <a:r>
              <a:rPr lang="en-CA" sz="2400" dirty="0"/>
              <a:t>Department-determined standards for satisfactory performance in teaching, professional role, service (if applicable), and scholarship (if applicable)  </a:t>
            </a:r>
          </a:p>
          <a:p>
            <a:pPr marL="393192" lvl="1" indent="0">
              <a:spcBef>
                <a:spcPts val="3600"/>
              </a:spcBef>
              <a:buNone/>
            </a:pPr>
            <a:endParaRPr lang="en-CA" sz="2400" dirty="0"/>
          </a:p>
        </p:txBody>
      </p:sp>
      <p:sp>
        <p:nvSpPr>
          <p:cNvPr id="4" name="Slide Number Placeholder 3"/>
          <p:cNvSpPr>
            <a:spLocks noGrp="1"/>
          </p:cNvSpPr>
          <p:nvPr>
            <p:ph type="sldNum" sz="quarter" idx="12"/>
          </p:nvPr>
        </p:nvSpPr>
        <p:spPr/>
        <p:txBody>
          <a:bodyPr/>
          <a:lstStyle/>
          <a:p>
            <a:fld id="{9E449EE8-DB02-40AA-9103-CE9E72483BB3}" type="slidenum">
              <a:rPr lang="en-CA" smtClean="0"/>
              <a:pPr/>
              <a:t>17</a:t>
            </a:fld>
            <a:endParaRPr lang="en-CA"/>
          </a:p>
        </p:txBody>
      </p:sp>
      <p:pic>
        <p:nvPicPr>
          <p:cNvPr id="5" name="Picture 4" descr="trufa-web-banner.jpg"/>
          <p:cNvPicPr>
            <a:picLocks noChangeAspect="1"/>
          </p:cNvPicPr>
          <p:nvPr/>
        </p:nvPicPr>
        <p:blipFill>
          <a:blip r:embed="rId2" cstate="print"/>
          <a:stretch>
            <a:fillRect/>
          </a:stretch>
        </p:blipFill>
        <p:spPr>
          <a:xfrm>
            <a:off x="7038374" y="6253612"/>
            <a:ext cx="2159905" cy="631772"/>
          </a:xfrm>
          <a:prstGeom prst="rect">
            <a:avLst/>
          </a:prstGeom>
        </p:spPr>
      </p:pic>
    </p:spTree>
    <p:extLst>
      <p:ext uri="{BB962C8B-B14F-4D97-AF65-F5344CB8AC3E}">
        <p14:creationId xmlns:p14="http://schemas.microsoft.com/office/powerpoint/2010/main" val="1518313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474665"/>
            <a:ext cx="6347713" cy="1320800"/>
          </a:xfrm>
        </p:spPr>
        <p:txBody>
          <a:bodyPr/>
          <a:lstStyle/>
          <a:p>
            <a:r>
              <a:rPr lang="en-CA" dirty="0"/>
              <a:t>PRC Meetings</a:t>
            </a:r>
          </a:p>
        </p:txBody>
      </p:sp>
      <p:sp>
        <p:nvSpPr>
          <p:cNvPr id="3" name="Content Placeholder 2"/>
          <p:cNvSpPr>
            <a:spLocks noGrp="1"/>
          </p:cNvSpPr>
          <p:nvPr>
            <p:ph idx="1"/>
          </p:nvPr>
        </p:nvSpPr>
        <p:spPr>
          <a:xfrm>
            <a:off x="605476" y="1484784"/>
            <a:ext cx="6774835" cy="4680520"/>
          </a:xfrm>
        </p:spPr>
        <p:txBody>
          <a:bodyPr>
            <a:normAutofit lnSpcReduction="10000"/>
          </a:bodyPr>
          <a:lstStyle/>
          <a:p>
            <a:pPr>
              <a:spcBef>
                <a:spcPts val="2400"/>
              </a:spcBef>
            </a:pPr>
            <a:r>
              <a:rPr lang="en-CA" sz="2000" dirty="0"/>
              <a:t>The PRC should give consideration to the following [7.3.7.4]:</a:t>
            </a:r>
          </a:p>
          <a:p>
            <a:pPr marL="365760" lvl="1" indent="0">
              <a:spcBef>
                <a:spcPts val="2400"/>
              </a:spcBef>
              <a:buNone/>
            </a:pPr>
            <a:r>
              <a:rPr lang="en-CA" sz="1800" dirty="0"/>
              <a:t>(a) Individual consideration of each Member’s case</a:t>
            </a:r>
          </a:p>
          <a:p>
            <a:pPr marL="365760" lvl="1" indent="0">
              <a:spcBef>
                <a:spcPts val="2400"/>
              </a:spcBef>
              <a:buNone/>
            </a:pPr>
            <a:r>
              <a:rPr lang="en-CA" sz="1800" dirty="0"/>
              <a:t>(b) Comparative consideration of the assessment of all Members in the Department(s) or discipline area</a:t>
            </a:r>
          </a:p>
          <a:p>
            <a:pPr marL="365760" lvl="1" indent="0">
              <a:spcBef>
                <a:spcPts val="2400"/>
              </a:spcBef>
              <a:buNone/>
            </a:pPr>
            <a:r>
              <a:rPr lang="en-CA" sz="1800" dirty="0"/>
              <a:t>(c) The Member’s assigned workload in the Department/Discipline</a:t>
            </a:r>
          </a:p>
          <a:p>
            <a:pPr marL="365760" lvl="1" indent="0">
              <a:spcBef>
                <a:spcPts val="2400"/>
              </a:spcBef>
              <a:buNone/>
            </a:pPr>
            <a:r>
              <a:rPr lang="en-CA" sz="1800" dirty="0"/>
              <a:t>(d) The appropriateness of the facilities and resources available for the Member’s teaching and scholarship; and </a:t>
            </a:r>
          </a:p>
          <a:p>
            <a:pPr marL="365760" lvl="1" indent="0">
              <a:spcBef>
                <a:spcPts val="2400"/>
              </a:spcBef>
              <a:buNone/>
            </a:pPr>
            <a:r>
              <a:rPr lang="en-CA" sz="1800" dirty="0"/>
              <a:t>(e) Normally increasing expectations of performance as a Member progresses from rank to rank</a:t>
            </a:r>
          </a:p>
        </p:txBody>
      </p:sp>
      <p:sp>
        <p:nvSpPr>
          <p:cNvPr id="4" name="Slide Number Placeholder 3"/>
          <p:cNvSpPr>
            <a:spLocks noGrp="1"/>
          </p:cNvSpPr>
          <p:nvPr>
            <p:ph type="sldNum" sz="quarter" idx="12"/>
          </p:nvPr>
        </p:nvSpPr>
        <p:spPr/>
        <p:txBody>
          <a:bodyPr/>
          <a:lstStyle/>
          <a:p>
            <a:fld id="{9E449EE8-DB02-40AA-9103-CE9E72483BB3}" type="slidenum">
              <a:rPr lang="en-CA" smtClean="0"/>
              <a:pPr/>
              <a:t>18</a:t>
            </a:fld>
            <a:endParaRPr lang="en-CA"/>
          </a:p>
        </p:txBody>
      </p:sp>
      <p:pic>
        <p:nvPicPr>
          <p:cNvPr id="5" name="Picture 4" descr="trufa-web-banner.jpg"/>
          <p:cNvPicPr>
            <a:picLocks noChangeAspect="1"/>
          </p:cNvPicPr>
          <p:nvPr/>
        </p:nvPicPr>
        <p:blipFill>
          <a:blip r:embed="rId2" cstate="print"/>
          <a:stretch>
            <a:fillRect/>
          </a:stretch>
        </p:blipFill>
        <p:spPr>
          <a:xfrm>
            <a:off x="7020272" y="6253612"/>
            <a:ext cx="2159905" cy="631772"/>
          </a:xfrm>
          <a:prstGeom prst="rect">
            <a:avLst/>
          </a:prstGeom>
        </p:spPr>
      </p:pic>
    </p:spTree>
    <p:extLst>
      <p:ext uri="{BB962C8B-B14F-4D97-AF65-F5344CB8AC3E}">
        <p14:creationId xmlns:p14="http://schemas.microsoft.com/office/powerpoint/2010/main" val="3454574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594493"/>
            <a:ext cx="6347713" cy="674267"/>
          </a:xfrm>
        </p:spPr>
        <p:txBody>
          <a:bodyPr/>
          <a:lstStyle/>
          <a:p>
            <a:r>
              <a:rPr lang="en-CA" dirty="0"/>
              <a:t>PRC Meetings</a:t>
            </a:r>
          </a:p>
        </p:txBody>
      </p:sp>
      <p:sp>
        <p:nvSpPr>
          <p:cNvPr id="3" name="Content Placeholder 2"/>
          <p:cNvSpPr>
            <a:spLocks noGrp="1"/>
          </p:cNvSpPr>
          <p:nvPr>
            <p:ph idx="1"/>
          </p:nvPr>
        </p:nvSpPr>
        <p:spPr>
          <a:xfrm>
            <a:off x="609601" y="1556792"/>
            <a:ext cx="6347714" cy="4248472"/>
          </a:xfrm>
        </p:spPr>
        <p:txBody>
          <a:bodyPr>
            <a:normAutofit fontScale="77500" lnSpcReduction="20000"/>
          </a:bodyPr>
          <a:lstStyle/>
          <a:p>
            <a:pPr>
              <a:spcBef>
                <a:spcPts val="3000"/>
              </a:spcBef>
            </a:pPr>
            <a:r>
              <a:rPr lang="en-CA" sz="2400" dirty="0"/>
              <a:t>The member being evaluated is given the opportunity to meet with the PRC before the review is completed [7.3.7.5]</a:t>
            </a:r>
          </a:p>
          <a:p>
            <a:pPr lvl="1">
              <a:spcBef>
                <a:spcPts val="3000"/>
              </a:spcBef>
            </a:pPr>
            <a:r>
              <a:rPr lang="en-CA" sz="2200" dirty="0"/>
              <a:t>The member has the choice to accept the invitation or not</a:t>
            </a:r>
          </a:p>
          <a:p>
            <a:pPr lvl="1">
              <a:spcBef>
                <a:spcPts val="3000"/>
              </a:spcBef>
            </a:pPr>
            <a:r>
              <a:rPr lang="en-CA" sz="2200" dirty="0"/>
              <a:t>Invitation is to clarify or supplement information if the member under evaluation thinks that it is needed (NOT to grill the faculty member)</a:t>
            </a:r>
          </a:p>
          <a:p>
            <a:pPr lvl="1">
              <a:spcBef>
                <a:spcPts val="3000"/>
              </a:spcBef>
            </a:pPr>
            <a:r>
              <a:rPr lang="en-CA" sz="2200" dirty="0"/>
              <a:t>After member meets with PRC they leave and committee considers its recommendations in camera</a:t>
            </a:r>
          </a:p>
          <a:p>
            <a:pPr lvl="1">
              <a:spcBef>
                <a:spcPts val="3000"/>
              </a:spcBef>
            </a:pPr>
            <a:r>
              <a:rPr lang="en-CA" sz="2200" dirty="0"/>
              <a:t>If the Member accepts the invitation, set aside 10-15 minutes at the beginning of the allotted meeting time</a:t>
            </a:r>
          </a:p>
          <a:p>
            <a:pPr>
              <a:spcBef>
                <a:spcPts val="3000"/>
              </a:spcBef>
            </a:pPr>
            <a:endParaRPr lang="en-CA" sz="2400" dirty="0"/>
          </a:p>
        </p:txBody>
      </p:sp>
      <p:sp>
        <p:nvSpPr>
          <p:cNvPr id="4" name="Slide Number Placeholder 3"/>
          <p:cNvSpPr>
            <a:spLocks noGrp="1"/>
          </p:cNvSpPr>
          <p:nvPr>
            <p:ph type="sldNum" sz="quarter" idx="12"/>
          </p:nvPr>
        </p:nvSpPr>
        <p:spPr/>
        <p:txBody>
          <a:bodyPr/>
          <a:lstStyle/>
          <a:p>
            <a:fld id="{9E449EE8-DB02-40AA-9103-CE9E72483BB3}" type="slidenum">
              <a:rPr lang="en-CA" smtClean="0"/>
              <a:pPr/>
              <a:t>19</a:t>
            </a:fld>
            <a:endParaRPr lang="en-CA"/>
          </a:p>
        </p:txBody>
      </p:sp>
      <p:pic>
        <p:nvPicPr>
          <p:cNvPr id="5" name="Picture 4" descr="trufa-web-banner.jpg"/>
          <p:cNvPicPr>
            <a:picLocks noChangeAspect="1"/>
          </p:cNvPicPr>
          <p:nvPr/>
        </p:nvPicPr>
        <p:blipFill>
          <a:blip r:embed="rId2" cstate="print"/>
          <a:stretch>
            <a:fillRect/>
          </a:stretch>
        </p:blipFill>
        <p:spPr>
          <a:xfrm>
            <a:off x="7038374" y="6253612"/>
            <a:ext cx="2159905" cy="631772"/>
          </a:xfrm>
          <a:prstGeom prst="rect">
            <a:avLst/>
          </a:prstGeom>
        </p:spPr>
      </p:pic>
    </p:spTree>
    <p:extLst>
      <p:ext uri="{BB962C8B-B14F-4D97-AF65-F5344CB8AC3E}">
        <p14:creationId xmlns:p14="http://schemas.microsoft.com/office/powerpoint/2010/main" val="21818408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599" y="609600"/>
            <a:ext cx="6347713" cy="659160"/>
          </a:xfrm>
        </p:spPr>
        <p:txBody>
          <a:bodyPr/>
          <a:lstStyle/>
          <a:p>
            <a:r>
              <a:rPr lang="en-CA" dirty="0"/>
              <a:t>The Performance Review (PR)</a:t>
            </a:r>
          </a:p>
        </p:txBody>
      </p:sp>
      <p:sp>
        <p:nvSpPr>
          <p:cNvPr id="6" name="Content Placeholder 5"/>
          <p:cNvSpPr>
            <a:spLocks noGrp="1"/>
          </p:cNvSpPr>
          <p:nvPr>
            <p:ph idx="1"/>
          </p:nvPr>
        </p:nvSpPr>
        <p:spPr>
          <a:xfrm>
            <a:off x="609599" y="1359582"/>
            <a:ext cx="6482681" cy="4839816"/>
          </a:xfrm>
        </p:spPr>
        <p:txBody>
          <a:bodyPr>
            <a:normAutofit/>
          </a:bodyPr>
          <a:lstStyle/>
          <a:p>
            <a:pPr>
              <a:spcBef>
                <a:spcPts val="4200"/>
              </a:spcBef>
            </a:pPr>
            <a:r>
              <a:rPr lang="en-CA" sz="2400" dirty="0"/>
              <a:t>Evaluation of performance under Article 7 is </a:t>
            </a:r>
            <a:r>
              <a:rPr lang="en-CA" sz="2400" b="1" i="1" dirty="0"/>
              <a:t>summative</a:t>
            </a:r>
            <a:r>
              <a:rPr lang="en-CA" sz="2400" dirty="0"/>
              <a:t>; the results are shared with the Dean.</a:t>
            </a:r>
          </a:p>
          <a:p>
            <a:pPr>
              <a:spcBef>
                <a:spcPts val="4200"/>
              </a:spcBef>
            </a:pPr>
            <a:r>
              <a:rPr lang="en-CA" sz="2400" dirty="0"/>
              <a:t>The Department Chair and Dean meet and consult in the first two weeks of the semester or contract and determine whose performances will be reviewed, their name(s) for summative PR are then sent to the chair of the PRC [7.1.4]</a:t>
            </a:r>
          </a:p>
        </p:txBody>
      </p:sp>
      <p:pic>
        <p:nvPicPr>
          <p:cNvPr id="7" name="Picture 6" descr="trufa-web-banner.jpg"/>
          <p:cNvPicPr>
            <a:picLocks noChangeAspect="1"/>
          </p:cNvPicPr>
          <p:nvPr/>
        </p:nvPicPr>
        <p:blipFill>
          <a:blip r:embed="rId3" cstate="print"/>
          <a:stretch>
            <a:fillRect/>
          </a:stretch>
        </p:blipFill>
        <p:spPr>
          <a:xfrm>
            <a:off x="7038374" y="6253612"/>
            <a:ext cx="2159905" cy="631772"/>
          </a:xfrm>
          <a:prstGeom prst="rect">
            <a:avLst/>
          </a:prstGeom>
        </p:spPr>
      </p:pic>
      <p:sp>
        <p:nvSpPr>
          <p:cNvPr id="2" name="Slide Number Placeholder 1"/>
          <p:cNvSpPr>
            <a:spLocks noGrp="1"/>
          </p:cNvSpPr>
          <p:nvPr>
            <p:ph type="sldNum" sz="quarter" idx="12"/>
          </p:nvPr>
        </p:nvSpPr>
        <p:spPr/>
        <p:txBody>
          <a:bodyPr/>
          <a:lstStyle/>
          <a:p>
            <a:fld id="{9E449EE8-DB02-40AA-9103-CE9E72483BB3}" type="slidenum">
              <a:rPr lang="en-CA" smtClean="0"/>
              <a:pPr/>
              <a:t>2</a:t>
            </a:fld>
            <a:endParaRPr lang="en-CA"/>
          </a:p>
        </p:txBody>
      </p:sp>
    </p:spTree>
    <p:extLst>
      <p:ext uri="{BB962C8B-B14F-4D97-AF65-F5344CB8AC3E}">
        <p14:creationId xmlns:p14="http://schemas.microsoft.com/office/powerpoint/2010/main" val="24620800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74665"/>
            <a:ext cx="6347713" cy="938111"/>
          </a:xfrm>
        </p:spPr>
        <p:txBody>
          <a:bodyPr/>
          <a:lstStyle/>
          <a:p>
            <a:r>
              <a:rPr lang="en-CA" dirty="0"/>
              <a:t>PRC Recommendations</a:t>
            </a:r>
          </a:p>
        </p:txBody>
      </p:sp>
      <p:sp>
        <p:nvSpPr>
          <p:cNvPr id="3" name="Content Placeholder 2"/>
          <p:cNvSpPr>
            <a:spLocks noGrp="1"/>
          </p:cNvSpPr>
          <p:nvPr>
            <p:ph idx="1"/>
          </p:nvPr>
        </p:nvSpPr>
        <p:spPr>
          <a:xfrm>
            <a:off x="827584" y="1268760"/>
            <a:ext cx="6696744" cy="4968552"/>
          </a:xfrm>
        </p:spPr>
        <p:txBody>
          <a:bodyPr>
            <a:normAutofit/>
          </a:bodyPr>
          <a:lstStyle/>
          <a:p>
            <a:pPr>
              <a:spcBef>
                <a:spcPts val="2400"/>
              </a:spcBef>
            </a:pPr>
            <a:r>
              <a:rPr lang="en-CA" sz="2000" dirty="0"/>
              <a:t>After the review is completed, the PRC shall recommend to the Dean one of the following:</a:t>
            </a:r>
          </a:p>
          <a:p>
            <a:pPr marL="880110" lvl="1" indent="-514350">
              <a:spcBef>
                <a:spcPts val="2400"/>
              </a:spcBef>
              <a:buFont typeface="+mj-lt"/>
              <a:buAutoNum type="alphaLcParenR"/>
            </a:pPr>
            <a:r>
              <a:rPr lang="en-CA" sz="1800" dirty="0"/>
              <a:t>The Member’s performance </a:t>
            </a:r>
            <a:r>
              <a:rPr lang="en-CA" sz="1800" u="sng" dirty="0"/>
              <a:t>has met</a:t>
            </a:r>
            <a:r>
              <a:rPr lang="en-CA" sz="1800" dirty="0"/>
              <a:t> the required standard</a:t>
            </a:r>
          </a:p>
          <a:p>
            <a:pPr marL="365760" lvl="1" indent="0">
              <a:spcBef>
                <a:spcPts val="2400"/>
              </a:spcBef>
              <a:buNone/>
            </a:pPr>
            <a:r>
              <a:rPr lang="en-CA" sz="1800" dirty="0"/>
              <a:t> or</a:t>
            </a:r>
          </a:p>
          <a:p>
            <a:pPr marL="880110" lvl="1" indent="-514350">
              <a:spcBef>
                <a:spcPts val="2400"/>
              </a:spcBef>
              <a:buFont typeface="+mj-lt"/>
              <a:buAutoNum type="alphaLcParenR"/>
            </a:pPr>
            <a:r>
              <a:rPr lang="en-CA" sz="1800" dirty="0"/>
              <a:t>The Member’s performance </a:t>
            </a:r>
            <a:r>
              <a:rPr lang="en-CA" sz="1800" u="sng" dirty="0"/>
              <a:t>has not met</a:t>
            </a:r>
            <a:r>
              <a:rPr lang="en-CA" sz="1800" dirty="0"/>
              <a:t> the required standard</a:t>
            </a:r>
          </a:p>
          <a:p>
            <a:pPr>
              <a:spcBef>
                <a:spcPts val="2400"/>
              </a:spcBef>
            </a:pPr>
            <a:r>
              <a:rPr lang="en-CA" sz="2000" dirty="0"/>
              <a:t>The PRC writes a Review Report to the Dean with its recommendation using a standard template provided by TRUFA, see </a:t>
            </a:r>
            <a:r>
              <a:rPr lang="en-CA" sz="2000" dirty="0">
                <a:hlinkClick r:id="rId2"/>
              </a:rPr>
              <a:t>http://trufa.ca/performance-reviews/</a:t>
            </a:r>
            <a:endParaRPr lang="en-CA" sz="2000" dirty="0"/>
          </a:p>
          <a:p>
            <a:pPr>
              <a:spcBef>
                <a:spcPts val="3000"/>
              </a:spcBef>
            </a:pPr>
            <a:r>
              <a:rPr lang="en-CA" sz="2000" dirty="0"/>
              <a:t>Copy the TRUFA observer</a:t>
            </a:r>
          </a:p>
        </p:txBody>
      </p:sp>
      <p:sp>
        <p:nvSpPr>
          <p:cNvPr id="4" name="Slide Number Placeholder 3"/>
          <p:cNvSpPr>
            <a:spLocks noGrp="1"/>
          </p:cNvSpPr>
          <p:nvPr>
            <p:ph type="sldNum" sz="quarter" idx="12"/>
          </p:nvPr>
        </p:nvSpPr>
        <p:spPr/>
        <p:txBody>
          <a:bodyPr/>
          <a:lstStyle/>
          <a:p>
            <a:fld id="{9E449EE8-DB02-40AA-9103-CE9E72483BB3}" type="slidenum">
              <a:rPr lang="en-CA" smtClean="0"/>
              <a:pPr/>
              <a:t>20</a:t>
            </a:fld>
            <a:endParaRPr lang="en-CA"/>
          </a:p>
        </p:txBody>
      </p:sp>
      <p:pic>
        <p:nvPicPr>
          <p:cNvPr id="5" name="Picture 4" descr="trufa-web-banner.jpg"/>
          <p:cNvPicPr>
            <a:picLocks noChangeAspect="1"/>
          </p:cNvPicPr>
          <p:nvPr/>
        </p:nvPicPr>
        <p:blipFill>
          <a:blip r:embed="rId3" cstate="print"/>
          <a:stretch>
            <a:fillRect/>
          </a:stretch>
        </p:blipFill>
        <p:spPr>
          <a:xfrm>
            <a:off x="7038374" y="6253612"/>
            <a:ext cx="2159905" cy="631772"/>
          </a:xfrm>
          <a:prstGeom prst="rect">
            <a:avLst/>
          </a:prstGeom>
        </p:spPr>
      </p:pic>
    </p:spTree>
    <p:extLst>
      <p:ext uri="{BB962C8B-B14F-4D97-AF65-F5344CB8AC3E}">
        <p14:creationId xmlns:p14="http://schemas.microsoft.com/office/powerpoint/2010/main" val="20869908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Performance Review Report to the Dean should include:</a:t>
            </a:r>
          </a:p>
        </p:txBody>
      </p:sp>
      <p:sp>
        <p:nvSpPr>
          <p:cNvPr id="3" name="Content Placeholder 2"/>
          <p:cNvSpPr>
            <a:spLocks noGrp="1"/>
          </p:cNvSpPr>
          <p:nvPr>
            <p:ph idx="1"/>
          </p:nvPr>
        </p:nvSpPr>
        <p:spPr>
          <a:xfrm>
            <a:off x="609598" y="1844824"/>
            <a:ext cx="6626697" cy="4561664"/>
          </a:xfrm>
        </p:spPr>
        <p:txBody>
          <a:bodyPr>
            <a:normAutofit fontScale="85000" lnSpcReduction="10000"/>
          </a:bodyPr>
          <a:lstStyle/>
          <a:p>
            <a:pPr>
              <a:spcBef>
                <a:spcPts val="1800"/>
              </a:spcBef>
            </a:pPr>
            <a:r>
              <a:rPr lang="en-CA" dirty="0"/>
              <a:t>Name, rank, position and department of Faculty member</a:t>
            </a:r>
          </a:p>
          <a:p>
            <a:pPr>
              <a:spcBef>
                <a:spcPts val="1800"/>
              </a:spcBef>
            </a:pPr>
            <a:r>
              <a:rPr lang="en-CA" dirty="0"/>
              <a:t>Names of all faculty members of PRC at meeting of final review</a:t>
            </a:r>
          </a:p>
          <a:p>
            <a:pPr>
              <a:spcBef>
                <a:spcPts val="1800"/>
              </a:spcBef>
            </a:pPr>
            <a:r>
              <a:rPr lang="en-CA" dirty="0"/>
              <a:t>List of evidence used in summative evaluation</a:t>
            </a:r>
          </a:p>
          <a:p>
            <a:pPr>
              <a:spcBef>
                <a:spcPts val="1800"/>
              </a:spcBef>
            </a:pPr>
            <a:r>
              <a:rPr lang="en-CA" dirty="0"/>
              <a:t>Standards to be met</a:t>
            </a:r>
          </a:p>
          <a:p>
            <a:pPr>
              <a:spcBef>
                <a:spcPts val="1800"/>
              </a:spcBef>
            </a:pPr>
            <a:r>
              <a:rPr lang="en-CA" dirty="0"/>
              <a:t>Statement of faculty member under review being invited to attend and whether attended or declined</a:t>
            </a:r>
          </a:p>
          <a:p>
            <a:pPr>
              <a:spcBef>
                <a:spcPts val="1800"/>
              </a:spcBef>
            </a:pPr>
            <a:r>
              <a:rPr lang="en-CA" dirty="0"/>
              <a:t>Recommendation: HAS MET or HAS NOT MET required standards</a:t>
            </a:r>
          </a:p>
          <a:p>
            <a:pPr lvl="1">
              <a:spcBef>
                <a:spcPts val="1800"/>
              </a:spcBef>
            </a:pPr>
            <a:r>
              <a:rPr lang="en-CA" dirty="0"/>
              <a:t>List of reasons on the basis of factual evidence from the materials reviewed</a:t>
            </a:r>
          </a:p>
          <a:p>
            <a:pPr lvl="1">
              <a:spcBef>
                <a:spcPts val="1800"/>
              </a:spcBef>
            </a:pPr>
            <a:r>
              <a:rPr lang="en-CA" dirty="0"/>
              <a:t>In the case of a successful review, add positive attributes noted</a:t>
            </a:r>
          </a:p>
          <a:p>
            <a:pPr lvl="1">
              <a:spcBef>
                <a:spcPts val="1800"/>
              </a:spcBef>
            </a:pPr>
            <a:r>
              <a:rPr lang="en-CA" dirty="0"/>
              <a:t>Only in the case of an unsatisfactory evaluation, add recommendations for improvement</a:t>
            </a:r>
          </a:p>
          <a:p>
            <a:pPr>
              <a:spcBef>
                <a:spcPts val="3000"/>
              </a:spcBef>
            </a:pPr>
            <a:endParaRPr lang="en-CA" dirty="0"/>
          </a:p>
          <a:p>
            <a:pPr>
              <a:spcBef>
                <a:spcPts val="3000"/>
              </a:spcBef>
            </a:pPr>
            <a:endParaRPr lang="en-CA" dirty="0"/>
          </a:p>
        </p:txBody>
      </p:sp>
      <p:sp>
        <p:nvSpPr>
          <p:cNvPr id="4" name="Slide Number Placeholder 3"/>
          <p:cNvSpPr>
            <a:spLocks noGrp="1"/>
          </p:cNvSpPr>
          <p:nvPr>
            <p:ph type="sldNum" sz="quarter" idx="12"/>
          </p:nvPr>
        </p:nvSpPr>
        <p:spPr/>
        <p:txBody>
          <a:bodyPr/>
          <a:lstStyle/>
          <a:p>
            <a:fld id="{9E449EE8-DB02-40AA-9103-CE9E72483BB3}" type="slidenum">
              <a:rPr lang="en-CA" smtClean="0"/>
              <a:pPr/>
              <a:t>21</a:t>
            </a:fld>
            <a:endParaRPr lang="en-CA"/>
          </a:p>
        </p:txBody>
      </p:sp>
      <p:pic>
        <p:nvPicPr>
          <p:cNvPr id="5" name="Picture 4" descr="trufa-web-banner.jpg"/>
          <p:cNvPicPr>
            <a:picLocks noChangeAspect="1"/>
          </p:cNvPicPr>
          <p:nvPr/>
        </p:nvPicPr>
        <p:blipFill>
          <a:blip r:embed="rId2" cstate="print"/>
          <a:stretch>
            <a:fillRect/>
          </a:stretch>
        </p:blipFill>
        <p:spPr>
          <a:xfrm>
            <a:off x="7038374" y="6253612"/>
            <a:ext cx="2159905" cy="631772"/>
          </a:xfrm>
          <a:prstGeom prst="rect">
            <a:avLst/>
          </a:prstGeom>
        </p:spPr>
      </p:pic>
    </p:spTree>
    <p:extLst>
      <p:ext uri="{BB962C8B-B14F-4D97-AF65-F5344CB8AC3E}">
        <p14:creationId xmlns:p14="http://schemas.microsoft.com/office/powerpoint/2010/main" val="1449963885"/>
      </p:ext>
    </p:extLst>
  </p:cSld>
  <p:clrMapOvr>
    <a:masterClrMapping/>
  </p:clrMapOvr>
  <p:transition>
    <p:pull dir="l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436021" y="286246"/>
            <a:ext cx="7916124" cy="892552"/>
            <a:chOff x="523174" y="692696"/>
            <a:chExt cx="7916124" cy="892552"/>
          </a:xfrm>
        </p:grpSpPr>
        <p:sp>
          <p:nvSpPr>
            <p:cNvPr id="6" name="TextBox 5"/>
            <p:cNvSpPr txBox="1"/>
            <p:nvPr/>
          </p:nvSpPr>
          <p:spPr>
            <a:xfrm>
              <a:off x="2915816" y="692696"/>
              <a:ext cx="2392386" cy="892552"/>
            </a:xfrm>
            <a:prstGeom prst="rect">
              <a:avLst/>
            </a:prstGeom>
            <a:noFill/>
          </p:spPr>
          <p:txBody>
            <a:bodyPr wrap="none" rtlCol="0">
              <a:spAutoFit/>
            </a:bodyPr>
            <a:lstStyle/>
            <a:p>
              <a:pPr lvl="0"/>
              <a:r>
                <a:rPr lang="en-US" sz="2600" dirty="0">
                  <a:latin typeface="+mj-lt"/>
                </a:rPr>
                <a:t>Dept. Elects PRC</a:t>
              </a:r>
            </a:p>
            <a:p>
              <a:endParaRPr lang="en-US" sz="2600" dirty="0">
                <a:latin typeface="+mj-lt"/>
              </a:endParaRPr>
            </a:p>
          </p:txBody>
        </p:sp>
        <p:sp>
          <p:nvSpPr>
            <p:cNvPr id="14" name="Rounded Rectangle 13"/>
            <p:cNvSpPr/>
            <p:nvPr/>
          </p:nvSpPr>
          <p:spPr>
            <a:xfrm>
              <a:off x="523174" y="692696"/>
              <a:ext cx="7916124" cy="48469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grpSp>
      <p:grpSp>
        <p:nvGrpSpPr>
          <p:cNvPr id="30" name="Group 29"/>
          <p:cNvGrpSpPr/>
          <p:nvPr/>
        </p:nvGrpSpPr>
        <p:grpSpPr>
          <a:xfrm>
            <a:off x="423214" y="920195"/>
            <a:ext cx="7899746" cy="892552"/>
            <a:chOff x="393709" y="1029572"/>
            <a:chExt cx="7899746" cy="892552"/>
          </a:xfrm>
        </p:grpSpPr>
        <p:sp>
          <p:nvSpPr>
            <p:cNvPr id="7" name="Rectangle 6"/>
            <p:cNvSpPr/>
            <p:nvPr/>
          </p:nvSpPr>
          <p:spPr>
            <a:xfrm>
              <a:off x="906676" y="1029572"/>
              <a:ext cx="6972562" cy="892552"/>
            </a:xfrm>
            <a:prstGeom prst="rect">
              <a:avLst/>
            </a:prstGeom>
          </p:spPr>
          <p:txBody>
            <a:bodyPr wrap="square">
              <a:spAutoFit/>
            </a:bodyPr>
            <a:lstStyle/>
            <a:p>
              <a:pPr lvl="0" algn="ctr"/>
              <a:r>
                <a:rPr lang="en-US" sz="2600" dirty="0">
                  <a:latin typeface="+mj-lt"/>
                </a:rPr>
                <a:t>Chair &amp; Dean Identify Members Needing PRC</a:t>
              </a:r>
            </a:p>
            <a:p>
              <a:pPr lvl="0" algn="ctr"/>
              <a:r>
                <a:rPr lang="en-US" sz="2600" dirty="0">
                  <a:latin typeface="+mj-lt"/>
                </a:rPr>
                <a:t>(during first two weeks of semester)</a:t>
              </a:r>
            </a:p>
          </p:txBody>
        </p:sp>
        <p:sp>
          <p:nvSpPr>
            <p:cNvPr id="15" name="Rounded Rectangle 14"/>
            <p:cNvSpPr/>
            <p:nvPr/>
          </p:nvSpPr>
          <p:spPr>
            <a:xfrm>
              <a:off x="393709" y="1080837"/>
              <a:ext cx="7899746" cy="80314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grpSp>
      <p:grpSp>
        <p:nvGrpSpPr>
          <p:cNvPr id="31" name="Group 30"/>
          <p:cNvGrpSpPr/>
          <p:nvPr/>
        </p:nvGrpSpPr>
        <p:grpSpPr>
          <a:xfrm>
            <a:off x="395536" y="1939173"/>
            <a:ext cx="7971754" cy="892552"/>
            <a:chOff x="545249" y="2039104"/>
            <a:chExt cx="7971754" cy="892552"/>
          </a:xfrm>
        </p:grpSpPr>
        <p:sp>
          <p:nvSpPr>
            <p:cNvPr id="8" name="Rectangle 7"/>
            <p:cNvSpPr/>
            <p:nvPr/>
          </p:nvSpPr>
          <p:spPr>
            <a:xfrm>
              <a:off x="1039604" y="2039104"/>
              <a:ext cx="6840760" cy="892552"/>
            </a:xfrm>
            <a:prstGeom prst="rect">
              <a:avLst/>
            </a:prstGeom>
          </p:spPr>
          <p:txBody>
            <a:bodyPr wrap="square">
              <a:spAutoFit/>
            </a:bodyPr>
            <a:lstStyle/>
            <a:p>
              <a:pPr lvl="0" algn="ctr"/>
              <a:r>
                <a:rPr lang="en-US" sz="2600" dirty="0">
                  <a:latin typeface="+mj-lt"/>
                </a:rPr>
                <a:t>Notice of PR Sent to Member</a:t>
              </a:r>
            </a:p>
            <a:p>
              <a:pPr lvl="0" algn="ctr"/>
              <a:r>
                <a:rPr lang="en-US" sz="2600" dirty="0">
                  <a:latin typeface="+mj-lt"/>
                </a:rPr>
                <a:t>(no later than third week of semester)</a:t>
              </a:r>
            </a:p>
          </p:txBody>
        </p:sp>
        <p:sp>
          <p:nvSpPr>
            <p:cNvPr id="16" name="Rounded Rectangle 15"/>
            <p:cNvSpPr/>
            <p:nvPr/>
          </p:nvSpPr>
          <p:spPr>
            <a:xfrm>
              <a:off x="545249" y="2071186"/>
              <a:ext cx="7971754" cy="82711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grpSp>
      <p:grpSp>
        <p:nvGrpSpPr>
          <p:cNvPr id="32" name="Group 31"/>
          <p:cNvGrpSpPr/>
          <p:nvPr/>
        </p:nvGrpSpPr>
        <p:grpSpPr>
          <a:xfrm>
            <a:off x="395536" y="2924944"/>
            <a:ext cx="8099734" cy="922968"/>
            <a:chOff x="121363" y="3087827"/>
            <a:chExt cx="8099734" cy="922968"/>
          </a:xfrm>
        </p:grpSpPr>
        <p:sp>
          <p:nvSpPr>
            <p:cNvPr id="10" name="Rectangle 9"/>
            <p:cNvSpPr/>
            <p:nvPr/>
          </p:nvSpPr>
          <p:spPr>
            <a:xfrm>
              <a:off x="121363" y="3087827"/>
              <a:ext cx="8099734" cy="892552"/>
            </a:xfrm>
            <a:prstGeom prst="rect">
              <a:avLst/>
            </a:prstGeom>
          </p:spPr>
          <p:txBody>
            <a:bodyPr wrap="square">
              <a:spAutoFit/>
            </a:bodyPr>
            <a:lstStyle/>
            <a:p>
              <a:pPr lvl="0" algn="ctr"/>
              <a:r>
                <a:rPr lang="en-US" sz="2600" dirty="0">
                  <a:latin typeface="+mj-lt"/>
                </a:rPr>
                <a:t>PRC Schedules Peer Class Visitation </a:t>
              </a:r>
            </a:p>
            <a:p>
              <a:pPr lvl="0" algn="ctr"/>
              <a:r>
                <a:rPr lang="en-US" sz="2600" dirty="0">
                  <a:latin typeface="+mj-lt"/>
                </a:rPr>
                <a:t>(mid semester; i.e., week 8 - 10)</a:t>
              </a:r>
            </a:p>
          </p:txBody>
        </p:sp>
        <p:sp>
          <p:nvSpPr>
            <p:cNvPr id="21" name="Rounded Rectangle 20"/>
            <p:cNvSpPr/>
            <p:nvPr/>
          </p:nvSpPr>
          <p:spPr>
            <a:xfrm>
              <a:off x="162411" y="3142793"/>
              <a:ext cx="7971755" cy="86800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grpSp>
      <p:grpSp>
        <p:nvGrpSpPr>
          <p:cNvPr id="33" name="Group 32"/>
          <p:cNvGrpSpPr/>
          <p:nvPr/>
        </p:nvGrpSpPr>
        <p:grpSpPr>
          <a:xfrm>
            <a:off x="190768" y="4024438"/>
            <a:ext cx="8701712" cy="653645"/>
            <a:chOff x="190768" y="4055866"/>
            <a:chExt cx="8701712" cy="775868"/>
          </a:xfrm>
        </p:grpSpPr>
        <p:sp>
          <p:nvSpPr>
            <p:cNvPr id="11" name="Rectangle 10"/>
            <p:cNvSpPr/>
            <p:nvPr/>
          </p:nvSpPr>
          <p:spPr>
            <a:xfrm>
              <a:off x="190768" y="4199895"/>
              <a:ext cx="8701712" cy="461665"/>
            </a:xfrm>
            <a:prstGeom prst="rect">
              <a:avLst/>
            </a:prstGeom>
          </p:spPr>
          <p:txBody>
            <a:bodyPr wrap="square">
              <a:spAutoFit/>
            </a:bodyPr>
            <a:lstStyle/>
            <a:p>
              <a:pPr lvl="0" algn="ctr"/>
              <a:r>
                <a:rPr lang="en-US" sz="2400" dirty="0">
                  <a:latin typeface="+mj-lt"/>
                </a:rPr>
                <a:t>Chair Contacts PRC &amp; TRUFA Rep to Schedule PR Meeting</a:t>
              </a:r>
            </a:p>
          </p:txBody>
        </p:sp>
        <p:sp>
          <p:nvSpPr>
            <p:cNvPr id="20" name="Rounded Rectangle 19"/>
            <p:cNvSpPr/>
            <p:nvPr/>
          </p:nvSpPr>
          <p:spPr>
            <a:xfrm>
              <a:off x="474818" y="4055866"/>
              <a:ext cx="7971755" cy="77586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grpSp>
      <p:grpSp>
        <p:nvGrpSpPr>
          <p:cNvPr id="34" name="Group 33"/>
          <p:cNvGrpSpPr/>
          <p:nvPr/>
        </p:nvGrpSpPr>
        <p:grpSpPr>
          <a:xfrm>
            <a:off x="467544" y="4869160"/>
            <a:ext cx="7971754" cy="492443"/>
            <a:chOff x="467543" y="5113159"/>
            <a:chExt cx="7971754" cy="492443"/>
          </a:xfrm>
        </p:grpSpPr>
        <p:sp>
          <p:nvSpPr>
            <p:cNvPr id="12" name="Rectangle 11"/>
            <p:cNvSpPr/>
            <p:nvPr/>
          </p:nvSpPr>
          <p:spPr>
            <a:xfrm>
              <a:off x="1115615" y="5113159"/>
              <a:ext cx="6840760" cy="492443"/>
            </a:xfrm>
            <a:prstGeom prst="rect">
              <a:avLst/>
            </a:prstGeom>
          </p:spPr>
          <p:txBody>
            <a:bodyPr wrap="square">
              <a:spAutoFit/>
            </a:bodyPr>
            <a:lstStyle/>
            <a:p>
              <a:pPr lvl="0" algn="ctr"/>
              <a:r>
                <a:rPr lang="en-US" sz="2600" dirty="0">
                  <a:latin typeface="+mj-lt"/>
                </a:rPr>
                <a:t>PRC Invites Member to Meet with Committee</a:t>
              </a:r>
            </a:p>
          </p:txBody>
        </p:sp>
        <p:sp>
          <p:nvSpPr>
            <p:cNvPr id="17" name="Rounded Rectangle 16"/>
            <p:cNvSpPr/>
            <p:nvPr/>
          </p:nvSpPr>
          <p:spPr>
            <a:xfrm>
              <a:off x="467543" y="5113159"/>
              <a:ext cx="7971754" cy="42018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grpSp>
      <p:grpSp>
        <p:nvGrpSpPr>
          <p:cNvPr id="35" name="Group 34"/>
          <p:cNvGrpSpPr/>
          <p:nvPr/>
        </p:nvGrpSpPr>
        <p:grpSpPr>
          <a:xfrm>
            <a:off x="488678" y="5416768"/>
            <a:ext cx="7971754" cy="892552"/>
            <a:chOff x="508515" y="5389158"/>
            <a:chExt cx="7971754" cy="892552"/>
          </a:xfrm>
        </p:grpSpPr>
        <p:sp>
          <p:nvSpPr>
            <p:cNvPr id="13" name="Rectangle 12"/>
            <p:cNvSpPr/>
            <p:nvPr/>
          </p:nvSpPr>
          <p:spPr>
            <a:xfrm>
              <a:off x="628111" y="5389158"/>
              <a:ext cx="7598918" cy="892552"/>
            </a:xfrm>
            <a:prstGeom prst="rect">
              <a:avLst/>
            </a:prstGeom>
          </p:spPr>
          <p:txBody>
            <a:bodyPr wrap="square">
              <a:spAutoFit/>
            </a:bodyPr>
            <a:lstStyle/>
            <a:p>
              <a:pPr lvl="0" algn="ctr"/>
              <a:r>
                <a:rPr lang="en-US" sz="2600" dirty="0">
                  <a:latin typeface="+mj-lt"/>
                </a:rPr>
                <a:t>PRC Meets, Completes PR, Sends Review Report to Dean/Director with Recommendations</a:t>
              </a:r>
            </a:p>
          </p:txBody>
        </p:sp>
        <p:sp>
          <p:nvSpPr>
            <p:cNvPr id="18" name="Rounded Rectangle 17"/>
            <p:cNvSpPr/>
            <p:nvPr/>
          </p:nvSpPr>
          <p:spPr>
            <a:xfrm>
              <a:off x="508515" y="5445324"/>
              <a:ext cx="7971754" cy="78021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grpSp>
      <p:sp>
        <p:nvSpPr>
          <p:cNvPr id="2" name="Slide Number Placeholder 1"/>
          <p:cNvSpPr>
            <a:spLocks noGrp="1"/>
          </p:cNvSpPr>
          <p:nvPr>
            <p:ph type="sldNum" sz="quarter" idx="12"/>
          </p:nvPr>
        </p:nvSpPr>
        <p:spPr/>
        <p:txBody>
          <a:bodyPr/>
          <a:lstStyle/>
          <a:p>
            <a:fld id="{9E449EE8-DB02-40AA-9103-CE9E72483BB3}" type="slidenum">
              <a:rPr lang="en-CA" smtClean="0"/>
              <a:pPr/>
              <a:t>22</a:t>
            </a:fld>
            <a:endParaRPr lang="en-CA"/>
          </a:p>
        </p:txBody>
      </p:sp>
      <p:pic>
        <p:nvPicPr>
          <p:cNvPr id="24" name="Picture 23" descr="trufa-web-banner.jpg"/>
          <p:cNvPicPr>
            <a:picLocks noChangeAspect="1"/>
          </p:cNvPicPr>
          <p:nvPr/>
        </p:nvPicPr>
        <p:blipFill>
          <a:blip r:embed="rId2" cstate="print"/>
          <a:stretch>
            <a:fillRect/>
          </a:stretch>
        </p:blipFill>
        <p:spPr>
          <a:xfrm>
            <a:off x="7038374" y="6223925"/>
            <a:ext cx="2159905" cy="631772"/>
          </a:xfrm>
          <a:prstGeom prst="rect">
            <a:avLst/>
          </a:prstGeom>
        </p:spPr>
      </p:pic>
    </p:spTree>
    <p:extLst>
      <p:ext uri="{BB962C8B-B14F-4D97-AF65-F5344CB8AC3E}">
        <p14:creationId xmlns:p14="http://schemas.microsoft.com/office/powerpoint/2010/main" val="3082037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99592" y="450468"/>
            <a:ext cx="6347713" cy="1320800"/>
          </a:xfrm>
        </p:spPr>
        <p:txBody>
          <a:bodyPr>
            <a:normAutofit/>
          </a:bodyPr>
          <a:lstStyle/>
          <a:p>
            <a:r>
              <a:rPr lang="en-CA" dirty="0">
                <a:latin typeface="+mn-lt"/>
              </a:rPr>
              <a:t>Questions?</a:t>
            </a:r>
          </a:p>
        </p:txBody>
      </p:sp>
      <p:sp>
        <p:nvSpPr>
          <p:cNvPr id="6" name="Content Placeholder 5"/>
          <p:cNvSpPr>
            <a:spLocks noGrp="1"/>
          </p:cNvSpPr>
          <p:nvPr>
            <p:ph idx="1"/>
          </p:nvPr>
        </p:nvSpPr>
        <p:spPr>
          <a:xfrm>
            <a:off x="899591" y="1375412"/>
            <a:ext cx="6347714" cy="3880773"/>
          </a:xfrm>
        </p:spPr>
        <p:txBody>
          <a:bodyPr/>
          <a:lstStyle/>
          <a:p>
            <a:pPr>
              <a:buNone/>
            </a:pPr>
            <a:r>
              <a:rPr lang="en-CA" dirty="0"/>
              <a:t>If you have questions or need clarification on issues related to Performance Reviews, please contact:</a:t>
            </a:r>
          </a:p>
          <a:p>
            <a:pPr>
              <a:buNone/>
            </a:pPr>
            <a:r>
              <a:rPr lang="en-CA" dirty="0"/>
              <a:t> </a:t>
            </a:r>
          </a:p>
          <a:p>
            <a:pPr>
              <a:buNone/>
            </a:pPr>
            <a:r>
              <a:rPr lang="en-CA" dirty="0"/>
              <a:t>Amy </a:t>
            </a:r>
            <a:r>
              <a:rPr lang="en-CA" dirty="0" err="1"/>
              <a:t>McLay</a:t>
            </a:r>
            <a:r>
              <a:rPr lang="en-CA" dirty="0"/>
              <a:t> Paterson, TRUFA PRC Coordinator</a:t>
            </a:r>
          </a:p>
          <a:p>
            <a:pPr>
              <a:buNone/>
            </a:pPr>
            <a:r>
              <a:rPr lang="en-CA" dirty="0"/>
              <a:t>or</a:t>
            </a:r>
          </a:p>
          <a:p>
            <a:pPr>
              <a:buNone/>
            </a:pPr>
            <a:r>
              <a:rPr lang="en-CA" dirty="0"/>
              <a:t>Lloyd Bennett, TRUFA Vice-President, Salary &amp; Working Conditions</a:t>
            </a:r>
          </a:p>
        </p:txBody>
      </p:sp>
      <p:pic>
        <p:nvPicPr>
          <p:cNvPr id="8" name="Picture 7" descr="trufa-web-banner.jpg"/>
          <p:cNvPicPr>
            <a:picLocks noChangeAspect="1"/>
          </p:cNvPicPr>
          <p:nvPr/>
        </p:nvPicPr>
        <p:blipFill>
          <a:blip r:embed="rId3" cstate="print"/>
          <a:stretch>
            <a:fillRect/>
          </a:stretch>
        </p:blipFill>
        <p:spPr>
          <a:xfrm>
            <a:off x="676757" y="4169155"/>
            <a:ext cx="6793382" cy="1872208"/>
          </a:xfrm>
          <a:prstGeom prst="rect">
            <a:avLst/>
          </a:prstGeom>
        </p:spPr>
      </p:pic>
      <p:sp>
        <p:nvSpPr>
          <p:cNvPr id="2" name="Slide Number Placeholder 1"/>
          <p:cNvSpPr>
            <a:spLocks noGrp="1"/>
          </p:cNvSpPr>
          <p:nvPr>
            <p:ph type="sldNum" sz="quarter" idx="12"/>
          </p:nvPr>
        </p:nvSpPr>
        <p:spPr/>
        <p:txBody>
          <a:bodyPr/>
          <a:lstStyle/>
          <a:p>
            <a:fld id="{9E449EE8-DB02-40AA-9103-CE9E72483BB3}" type="slidenum">
              <a:rPr lang="en-CA" smtClean="0"/>
              <a:pPr/>
              <a:t>23</a:t>
            </a:fld>
            <a:endParaRPr lang="en-CA"/>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803176"/>
          </a:xfrm>
        </p:spPr>
        <p:txBody>
          <a:bodyPr/>
          <a:lstStyle/>
          <a:p>
            <a:r>
              <a:rPr lang="en-CA" dirty="0"/>
              <a:t>The Performance Review (PR)</a:t>
            </a:r>
          </a:p>
        </p:txBody>
      </p:sp>
      <p:sp>
        <p:nvSpPr>
          <p:cNvPr id="3" name="Content Placeholder 2"/>
          <p:cNvSpPr>
            <a:spLocks noGrp="1"/>
          </p:cNvSpPr>
          <p:nvPr>
            <p:ph idx="1"/>
          </p:nvPr>
        </p:nvSpPr>
        <p:spPr>
          <a:xfrm>
            <a:off x="609598" y="1556792"/>
            <a:ext cx="6626697" cy="4484571"/>
          </a:xfrm>
        </p:spPr>
        <p:txBody>
          <a:bodyPr>
            <a:normAutofit/>
          </a:bodyPr>
          <a:lstStyle/>
          <a:p>
            <a:pPr>
              <a:spcBef>
                <a:spcPts val="600"/>
              </a:spcBef>
            </a:pPr>
            <a:r>
              <a:rPr lang="en-CA" sz="2000" dirty="0"/>
              <a:t>Performance reviews are conducted in the following cases [Article 7.1.3(b)]:</a:t>
            </a:r>
          </a:p>
          <a:p>
            <a:pPr lvl="1">
              <a:spcBef>
                <a:spcPts val="600"/>
              </a:spcBef>
            </a:pPr>
            <a:r>
              <a:rPr lang="en-CA" sz="1800" dirty="0"/>
              <a:t>To determine </a:t>
            </a:r>
            <a:r>
              <a:rPr lang="en-CA" sz="1800" i="1" dirty="0"/>
              <a:t>Right of First Refusal </a:t>
            </a:r>
            <a:r>
              <a:rPr lang="en-CA" sz="1800" dirty="0"/>
              <a:t>(</a:t>
            </a:r>
            <a:r>
              <a:rPr lang="en-CA" sz="1800" dirty="0" err="1"/>
              <a:t>RoFR</a:t>
            </a:r>
            <a:r>
              <a:rPr lang="en-CA" sz="1800" dirty="0"/>
              <a:t>) for sessional faculty [5.2.5.2.1] </a:t>
            </a:r>
          </a:p>
          <a:p>
            <a:pPr lvl="1">
              <a:spcBef>
                <a:spcPts val="600"/>
              </a:spcBef>
            </a:pPr>
            <a:r>
              <a:rPr lang="en-CA" sz="1800" dirty="0"/>
              <a:t>To determine </a:t>
            </a:r>
            <a:r>
              <a:rPr lang="en-CA" sz="1800" dirty="0" err="1"/>
              <a:t>RoFR</a:t>
            </a:r>
            <a:r>
              <a:rPr lang="en-CA" sz="1800" dirty="0"/>
              <a:t> for LTC faculty in the final year of the contract [5.2.4.2]—</a:t>
            </a:r>
            <a:r>
              <a:rPr lang="en-CA" sz="1800" b="1" dirty="0"/>
              <a:t>mandatory</a:t>
            </a:r>
          </a:p>
          <a:p>
            <a:pPr lvl="1">
              <a:spcBef>
                <a:spcPts val="600"/>
              </a:spcBef>
            </a:pPr>
            <a:r>
              <a:rPr lang="en-CA" sz="1800" dirty="0"/>
              <a:t>To determine eligibility for extension of a Limited Term Contract under the terms of Article 5.2.4.4—</a:t>
            </a:r>
            <a:r>
              <a:rPr lang="en-CA" sz="1800" b="1" dirty="0"/>
              <a:t>mandatory</a:t>
            </a:r>
            <a:r>
              <a:rPr lang="en-CA" sz="1800" dirty="0"/>
              <a:t> </a:t>
            </a:r>
          </a:p>
          <a:p>
            <a:pPr lvl="1">
              <a:spcBef>
                <a:spcPts val="600"/>
              </a:spcBef>
            </a:pPr>
            <a:r>
              <a:rPr lang="en-CA" sz="1800" dirty="0"/>
              <a:t>Review for 3 year renewal of Tenure-Track appointment [5.2.2]—</a:t>
            </a:r>
            <a:r>
              <a:rPr lang="en-CA" sz="1800" b="1" dirty="0"/>
              <a:t>mandatory</a:t>
            </a:r>
          </a:p>
          <a:p>
            <a:pPr lvl="1">
              <a:spcBef>
                <a:spcPts val="600"/>
              </a:spcBef>
            </a:pPr>
            <a:r>
              <a:rPr lang="en-CA" sz="1800" dirty="0"/>
              <a:t>Faculty member request (e.g. for tenure/promotion)</a:t>
            </a:r>
          </a:p>
          <a:p>
            <a:pPr lvl="1">
              <a:spcBef>
                <a:spcPts val="600"/>
              </a:spcBef>
            </a:pPr>
            <a:r>
              <a:rPr lang="en-CA" sz="1800" dirty="0"/>
              <a:t>Dean direct request: </a:t>
            </a:r>
            <a:r>
              <a:rPr lang="en-CA" sz="1800" b="1" dirty="0"/>
              <a:t>when request approved </a:t>
            </a:r>
            <a:r>
              <a:rPr lang="en-CA" sz="1800" dirty="0"/>
              <a:t>by the PRC after examining the factual evidence </a:t>
            </a:r>
          </a:p>
          <a:p>
            <a:pPr>
              <a:spcBef>
                <a:spcPts val="3000"/>
              </a:spcBef>
            </a:pPr>
            <a:endParaRPr lang="en-CA" dirty="0"/>
          </a:p>
        </p:txBody>
      </p:sp>
      <p:sp>
        <p:nvSpPr>
          <p:cNvPr id="4" name="Slide Number Placeholder 3"/>
          <p:cNvSpPr>
            <a:spLocks noGrp="1"/>
          </p:cNvSpPr>
          <p:nvPr>
            <p:ph type="sldNum" sz="quarter" idx="12"/>
          </p:nvPr>
        </p:nvSpPr>
        <p:spPr/>
        <p:txBody>
          <a:bodyPr/>
          <a:lstStyle/>
          <a:p>
            <a:fld id="{9E449EE8-DB02-40AA-9103-CE9E72483BB3}" type="slidenum">
              <a:rPr lang="en-CA" smtClean="0"/>
              <a:pPr/>
              <a:t>3</a:t>
            </a:fld>
            <a:endParaRPr lang="en-CA"/>
          </a:p>
        </p:txBody>
      </p:sp>
      <p:pic>
        <p:nvPicPr>
          <p:cNvPr id="5" name="Picture 4" descr="trufa-web-banner.jpg"/>
          <p:cNvPicPr>
            <a:picLocks noChangeAspect="1"/>
          </p:cNvPicPr>
          <p:nvPr/>
        </p:nvPicPr>
        <p:blipFill>
          <a:blip r:embed="rId2" cstate="print"/>
          <a:stretch>
            <a:fillRect/>
          </a:stretch>
        </p:blipFill>
        <p:spPr>
          <a:xfrm>
            <a:off x="7038374" y="6253612"/>
            <a:ext cx="2159905" cy="631772"/>
          </a:xfrm>
          <a:prstGeom prst="rect">
            <a:avLst/>
          </a:prstGeom>
        </p:spPr>
      </p:pic>
    </p:spTree>
    <p:extLst>
      <p:ext uri="{BB962C8B-B14F-4D97-AF65-F5344CB8AC3E}">
        <p14:creationId xmlns:p14="http://schemas.microsoft.com/office/powerpoint/2010/main" val="3721674971"/>
      </p:ext>
    </p:extLst>
  </p:cSld>
  <p:clrMapOvr>
    <a:masterClrMapping/>
  </p:clrMapOvr>
  <p:transition>
    <p:pull dir="l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225" y="332656"/>
            <a:ext cx="6347713" cy="720080"/>
          </a:xfrm>
        </p:spPr>
        <p:txBody>
          <a:bodyPr/>
          <a:lstStyle/>
          <a:p>
            <a:r>
              <a:rPr lang="en-US" dirty="0"/>
              <a:t>PRC Meetings for </a:t>
            </a:r>
            <a:r>
              <a:rPr lang="en-US" dirty="0" err="1"/>
              <a:t>Sessionals</a:t>
            </a:r>
            <a:endParaRPr lang="en-US" sz="3200" dirty="0"/>
          </a:p>
        </p:txBody>
      </p:sp>
      <p:sp>
        <p:nvSpPr>
          <p:cNvPr id="3" name="Content Placeholder 2"/>
          <p:cNvSpPr>
            <a:spLocks noGrp="1"/>
          </p:cNvSpPr>
          <p:nvPr>
            <p:ph idx="1"/>
          </p:nvPr>
        </p:nvSpPr>
        <p:spPr>
          <a:xfrm>
            <a:off x="603225" y="1266217"/>
            <a:ext cx="7418786" cy="4561664"/>
          </a:xfrm>
        </p:spPr>
        <p:txBody>
          <a:bodyPr>
            <a:noAutofit/>
          </a:bodyPr>
          <a:lstStyle/>
          <a:p>
            <a:r>
              <a:rPr lang="en-CA" sz="2000" b="1" dirty="0"/>
              <a:t>5.2.5.2.</a:t>
            </a:r>
            <a:r>
              <a:rPr lang="en-CA" sz="2000" dirty="0"/>
              <a:t> If, at the expiration of a Faculty Member’s Sessional appointment substantially the same sessional work, as determined by the department, is available within the next 12 months, the Sessional Faculty Member shall be given a probationary right of first refusal for this work. </a:t>
            </a:r>
          </a:p>
          <a:p>
            <a:r>
              <a:rPr lang="en-CA" sz="2000" b="1" dirty="0"/>
              <a:t>5.2.5.2.1 </a:t>
            </a:r>
            <a:r>
              <a:rPr lang="en-CA" sz="2000" dirty="0"/>
              <a:t>A Sessional Faculty Member must have a satisfactory (has met the required standard) evaluation completed as per Article 7 following their first sessional appointment and prior to the end of the probationary right of first refusal appointment to earn right of first refusal for substantially the same sessional work in the future. After completing substantially the same work over two (2) work terms with no evaluation being performed, the Faculty Member shall be given the right of first refusal for this work. </a:t>
            </a:r>
          </a:p>
        </p:txBody>
      </p:sp>
      <p:sp>
        <p:nvSpPr>
          <p:cNvPr id="4" name="Slide Number Placeholder 3"/>
          <p:cNvSpPr>
            <a:spLocks noGrp="1"/>
          </p:cNvSpPr>
          <p:nvPr>
            <p:ph type="sldNum" sz="quarter" idx="12"/>
          </p:nvPr>
        </p:nvSpPr>
        <p:spPr/>
        <p:txBody>
          <a:bodyPr/>
          <a:lstStyle/>
          <a:p>
            <a:fld id="{9E449EE8-DB02-40AA-9103-CE9E72483BB3}" type="slidenum">
              <a:rPr lang="en-CA" smtClean="0"/>
              <a:pPr/>
              <a:t>4</a:t>
            </a:fld>
            <a:endParaRPr lang="en-CA"/>
          </a:p>
        </p:txBody>
      </p:sp>
      <p:pic>
        <p:nvPicPr>
          <p:cNvPr id="5" name="Picture 4" descr="trufa-web-banner.jpg"/>
          <p:cNvPicPr>
            <a:picLocks noChangeAspect="1"/>
          </p:cNvPicPr>
          <p:nvPr/>
        </p:nvPicPr>
        <p:blipFill>
          <a:blip r:embed="rId2" cstate="print"/>
          <a:stretch>
            <a:fillRect/>
          </a:stretch>
        </p:blipFill>
        <p:spPr>
          <a:xfrm>
            <a:off x="7038374" y="6253612"/>
            <a:ext cx="2159905" cy="631772"/>
          </a:xfrm>
          <a:prstGeom prst="rect">
            <a:avLst/>
          </a:prstGeom>
        </p:spPr>
      </p:pic>
    </p:spTree>
    <p:extLst>
      <p:ext uri="{BB962C8B-B14F-4D97-AF65-F5344CB8AC3E}">
        <p14:creationId xmlns:p14="http://schemas.microsoft.com/office/powerpoint/2010/main" val="3727886171"/>
      </p:ext>
    </p:extLst>
  </p:cSld>
  <p:clrMapOvr>
    <a:masterClrMapping/>
  </p:clrMapOvr>
  <p:transition>
    <p:pull dir="l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225" y="332656"/>
            <a:ext cx="6347713" cy="1320800"/>
          </a:xfrm>
        </p:spPr>
        <p:txBody>
          <a:bodyPr/>
          <a:lstStyle/>
          <a:p>
            <a:r>
              <a:rPr lang="en-US" dirty="0"/>
              <a:t>PRC Meetings for </a:t>
            </a:r>
            <a:r>
              <a:rPr lang="en-US" dirty="0" err="1"/>
              <a:t>Sessionals</a:t>
            </a:r>
            <a:r>
              <a:rPr lang="en-US" dirty="0"/>
              <a:t>, ROFR is established </a:t>
            </a:r>
            <a:r>
              <a:rPr lang="en-US" sz="3200" dirty="0"/>
              <a:t>[5.2.5.2 ]</a:t>
            </a:r>
          </a:p>
        </p:txBody>
      </p:sp>
      <p:sp>
        <p:nvSpPr>
          <p:cNvPr id="3" name="Content Placeholder 2"/>
          <p:cNvSpPr>
            <a:spLocks noGrp="1"/>
          </p:cNvSpPr>
          <p:nvPr>
            <p:ph idx="1"/>
          </p:nvPr>
        </p:nvSpPr>
        <p:spPr>
          <a:xfrm>
            <a:off x="603225" y="1667268"/>
            <a:ext cx="7418786" cy="4561664"/>
          </a:xfrm>
        </p:spPr>
        <p:txBody>
          <a:bodyPr>
            <a:normAutofit/>
          </a:bodyPr>
          <a:lstStyle/>
          <a:p>
            <a:pPr>
              <a:spcBef>
                <a:spcPts val="600"/>
              </a:spcBef>
            </a:pPr>
            <a:r>
              <a:rPr lang="en-CA" b="1" u="sng" dirty="0"/>
              <a:t>When</a:t>
            </a:r>
            <a:r>
              <a:rPr lang="en-CA" u="sng" dirty="0"/>
              <a:t> sessional faculty member undergoes a successful performance review after initial appointment</a:t>
            </a:r>
            <a:r>
              <a:rPr lang="en-CA" dirty="0"/>
              <a:t> on a course or work for substantially the same course (or work) in the subsequent academic year if this work is available.</a:t>
            </a:r>
          </a:p>
          <a:p>
            <a:pPr>
              <a:spcBef>
                <a:spcPts val="600"/>
              </a:spcBef>
            </a:pPr>
            <a:r>
              <a:rPr lang="en-CA" b="1" dirty="0"/>
              <a:t>If</a:t>
            </a:r>
            <a:r>
              <a:rPr lang="en-CA" dirty="0"/>
              <a:t> sessional faculty meets posted qualifications [5.2.5.2.4].</a:t>
            </a:r>
          </a:p>
          <a:p>
            <a:pPr>
              <a:spcBef>
                <a:spcPts val="600"/>
              </a:spcBef>
            </a:pPr>
            <a:r>
              <a:rPr lang="en-CA" dirty="0"/>
              <a:t>If NO Performance Review (PR) is done for a sessional faculty:</a:t>
            </a:r>
          </a:p>
          <a:p>
            <a:pPr lvl="1">
              <a:spcBef>
                <a:spcPts val="600"/>
              </a:spcBef>
            </a:pPr>
            <a:r>
              <a:rPr lang="en-CA" dirty="0"/>
              <a:t>Probationary ROFR after teaching course once</a:t>
            </a:r>
          </a:p>
          <a:p>
            <a:pPr lvl="1">
              <a:spcBef>
                <a:spcPts val="600"/>
              </a:spcBef>
            </a:pPr>
            <a:r>
              <a:rPr lang="en-CA" dirty="0"/>
              <a:t>Automatic ROFR after teaching the course for two semesters  </a:t>
            </a:r>
          </a:p>
          <a:p>
            <a:pPr>
              <a:spcBef>
                <a:spcPts val="600"/>
              </a:spcBef>
            </a:pPr>
            <a:r>
              <a:rPr lang="en-CA" dirty="0"/>
              <a:t>Sessional Faculty with </a:t>
            </a:r>
            <a:r>
              <a:rPr lang="en-CA" dirty="0" err="1"/>
              <a:t>RoFR</a:t>
            </a:r>
            <a:r>
              <a:rPr lang="en-CA" dirty="0"/>
              <a:t> who are successful applicants for Limited Term Contracts, maintain </a:t>
            </a:r>
            <a:r>
              <a:rPr lang="en-CA" dirty="0" err="1"/>
              <a:t>RoFR</a:t>
            </a:r>
            <a:r>
              <a:rPr lang="en-CA" dirty="0"/>
              <a:t> for sessional work after the completion of the LTC [5.2.5.2.3]</a:t>
            </a:r>
          </a:p>
          <a:p>
            <a:pPr marL="0" indent="0">
              <a:spcBef>
                <a:spcPts val="2400"/>
              </a:spcBef>
              <a:buNone/>
            </a:pPr>
            <a:r>
              <a:rPr lang="en-US" b="1" u="sng" dirty="0"/>
              <a:t>Important to note</a:t>
            </a:r>
            <a:r>
              <a:rPr lang="en-US" dirty="0"/>
              <a:t>:  since the Dean meets with the Chair as per 7.1.4 the Chair has the responsibility to ensure the PRC occurs. </a:t>
            </a:r>
            <a:r>
              <a:rPr lang="en-US" u="sng" dirty="0"/>
              <a:t>The Chair should not “forget” to do a PRC nor wait for it to be automatic</a:t>
            </a:r>
            <a:r>
              <a:rPr lang="en-US" dirty="0"/>
              <a:t>.</a:t>
            </a:r>
          </a:p>
        </p:txBody>
      </p:sp>
      <p:sp>
        <p:nvSpPr>
          <p:cNvPr id="4" name="Slide Number Placeholder 3"/>
          <p:cNvSpPr>
            <a:spLocks noGrp="1"/>
          </p:cNvSpPr>
          <p:nvPr>
            <p:ph type="sldNum" sz="quarter" idx="12"/>
          </p:nvPr>
        </p:nvSpPr>
        <p:spPr/>
        <p:txBody>
          <a:bodyPr/>
          <a:lstStyle/>
          <a:p>
            <a:fld id="{9E449EE8-DB02-40AA-9103-CE9E72483BB3}" type="slidenum">
              <a:rPr lang="en-CA" smtClean="0"/>
              <a:pPr/>
              <a:t>5</a:t>
            </a:fld>
            <a:endParaRPr lang="en-CA"/>
          </a:p>
        </p:txBody>
      </p:sp>
      <p:pic>
        <p:nvPicPr>
          <p:cNvPr id="5" name="Picture 4" descr="trufa-web-banner.jpg"/>
          <p:cNvPicPr>
            <a:picLocks noChangeAspect="1"/>
          </p:cNvPicPr>
          <p:nvPr/>
        </p:nvPicPr>
        <p:blipFill>
          <a:blip r:embed="rId2" cstate="print"/>
          <a:stretch>
            <a:fillRect/>
          </a:stretch>
        </p:blipFill>
        <p:spPr>
          <a:xfrm>
            <a:off x="7038374" y="6253612"/>
            <a:ext cx="2159905" cy="631772"/>
          </a:xfrm>
          <a:prstGeom prst="rect">
            <a:avLst/>
          </a:prstGeom>
        </p:spPr>
      </p:pic>
    </p:spTree>
    <p:extLst>
      <p:ext uri="{BB962C8B-B14F-4D97-AF65-F5344CB8AC3E}">
        <p14:creationId xmlns:p14="http://schemas.microsoft.com/office/powerpoint/2010/main" val="2735951743"/>
      </p:ext>
    </p:extLst>
  </p:cSld>
  <p:clrMapOvr>
    <a:masterClrMapping/>
  </p:clrMapOvr>
  <p:transition>
    <p:pull dir="l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AA28F-213D-4D4F-8F11-343896353880}"/>
              </a:ext>
            </a:extLst>
          </p:cNvPr>
          <p:cNvSpPr>
            <a:spLocks noGrp="1"/>
          </p:cNvSpPr>
          <p:nvPr>
            <p:ph type="title"/>
          </p:nvPr>
        </p:nvSpPr>
        <p:spPr/>
        <p:txBody>
          <a:bodyPr/>
          <a:lstStyle/>
          <a:p>
            <a:r>
              <a:rPr lang="en-US" dirty="0"/>
              <a:t>The Dean-Requested Performance Review</a:t>
            </a:r>
          </a:p>
        </p:txBody>
      </p:sp>
      <p:sp>
        <p:nvSpPr>
          <p:cNvPr id="3" name="Content Placeholder 2">
            <a:extLst>
              <a:ext uri="{FF2B5EF4-FFF2-40B4-BE49-F238E27FC236}">
                <a16:creationId xmlns:a16="http://schemas.microsoft.com/office/drawing/2014/main" id="{BFFF062C-1ECA-4A05-B77F-9158D25E4498}"/>
              </a:ext>
            </a:extLst>
          </p:cNvPr>
          <p:cNvSpPr>
            <a:spLocks noGrp="1"/>
          </p:cNvSpPr>
          <p:nvPr>
            <p:ph idx="1"/>
          </p:nvPr>
        </p:nvSpPr>
        <p:spPr/>
        <p:txBody>
          <a:bodyPr>
            <a:normAutofit lnSpcReduction="10000"/>
          </a:bodyPr>
          <a:lstStyle/>
          <a:p>
            <a:r>
              <a:rPr lang="en-US" dirty="0"/>
              <a:t>Dean/Director must provide written evidence to the PRC supporting the request for a review [7.1.3(b)(iii)]</a:t>
            </a:r>
          </a:p>
          <a:p>
            <a:r>
              <a:rPr lang="en-US" dirty="0"/>
              <a:t>The PRC meets (including TRUFA observer) to review the Dean/Director’s evidence and vote on whether to proceed with the review</a:t>
            </a:r>
          </a:p>
          <a:p>
            <a:r>
              <a:rPr lang="en-US" dirty="0"/>
              <a:t>If the request is approved, the timeline dictated in Article 7.1.5 applies</a:t>
            </a:r>
          </a:p>
          <a:p>
            <a:r>
              <a:rPr lang="en-US" dirty="0"/>
              <a:t>The Dean/Director’s evidence is not to be used as evidence in the review. The summative performance review is based on items outlined in Article 7.3.7.2</a:t>
            </a:r>
          </a:p>
          <a:p>
            <a:r>
              <a:rPr lang="en-US" dirty="0"/>
              <a:t>If the Dean/Director’s request for a PRC is denied, the decision not to review will be communicated in writing [7.3.7.3]</a:t>
            </a:r>
          </a:p>
        </p:txBody>
      </p:sp>
      <p:sp>
        <p:nvSpPr>
          <p:cNvPr id="4" name="Slide Number Placeholder 3">
            <a:extLst>
              <a:ext uri="{FF2B5EF4-FFF2-40B4-BE49-F238E27FC236}">
                <a16:creationId xmlns:a16="http://schemas.microsoft.com/office/drawing/2014/main" id="{77145A2D-8069-4EA1-BD7D-4C70E46B6C4C}"/>
              </a:ext>
            </a:extLst>
          </p:cNvPr>
          <p:cNvSpPr>
            <a:spLocks noGrp="1"/>
          </p:cNvSpPr>
          <p:nvPr>
            <p:ph type="sldNum" sz="quarter" idx="12"/>
          </p:nvPr>
        </p:nvSpPr>
        <p:spPr/>
        <p:txBody>
          <a:bodyPr/>
          <a:lstStyle/>
          <a:p>
            <a:fld id="{9E449EE8-DB02-40AA-9103-CE9E72483BB3}" type="slidenum">
              <a:rPr lang="en-CA" smtClean="0"/>
              <a:pPr/>
              <a:t>6</a:t>
            </a:fld>
            <a:endParaRPr lang="en-CA"/>
          </a:p>
        </p:txBody>
      </p:sp>
    </p:spTree>
    <p:extLst>
      <p:ext uri="{BB962C8B-B14F-4D97-AF65-F5344CB8AC3E}">
        <p14:creationId xmlns:p14="http://schemas.microsoft.com/office/powerpoint/2010/main" val="1935150763"/>
      </p:ext>
    </p:extLst>
  </p:cSld>
  <p:clrMapOvr>
    <a:masterClrMapping/>
  </p:clrMapOvr>
  <p:transition>
    <p:pull dir="l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CA" dirty="0"/>
              <a:t>PRC Membership</a:t>
            </a:r>
          </a:p>
        </p:txBody>
      </p:sp>
      <p:sp>
        <p:nvSpPr>
          <p:cNvPr id="6" name="Content Placeholder 5"/>
          <p:cNvSpPr>
            <a:spLocks noGrp="1"/>
          </p:cNvSpPr>
          <p:nvPr>
            <p:ph idx="1"/>
          </p:nvPr>
        </p:nvSpPr>
        <p:spPr>
          <a:xfrm>
            <a:off x="467544" y="1267507"/>
            <a:ext cx="7706817" cy="4956418"/>
          </a:xfrm>
        </p:spPr>
        <p:txBody>
          <a:bodyPr>
            <a:noAutofit/>
          </a:bodyPr>
          <a:lstStyle/>
          <a:p>
            <a:pPr>
              <a:spcBef>
                <a:spcPts val="600"/>
              </a:spcBef>
            </a:pPr>
            <a:r>
              <a:rPr lang="en-CA" sz="1700" dirty="0"/>
              <a:t>In each Department, a Departmental Performance Review Committee (PRC) shall be formed consisting of: a minimum of three </a:t>
            </a:r>
            <a:r>
              <a:rPr lang="en-CA" sz="1700" b="1" dirty="0"/>
              <a:t>elected </a:t>
            </a:r>
            <a:r>
              <a:rPr lang="en-CA" sz="1700" dirty="0"/>
              <a:t>Faculty Members; one Faculty Association representative (non-voting); and the Department Chair (non-voting). Multiple genders shall be included wherever possible. At least one Faculty Member of the committee must be representative of the appointment type (</a:t>
            </a:r>
            <a:r>
              <a:rPr lang="en-CA" sz="1700" dirty="0" err="1"/>
              <a:t>ie</a:t>
            </a:r>
            <a:r>
              <a:rPr lang="en-CA" sz="1700" dirty="0"/>
              <a:t>. bipartite or tripartite) of the Faculty Member(s) being evaluated. If a representative from one of the appointment types is not available, then the committee shall choose such a representative from a cognate department.[7.3.1]</a:t>
            </a:r>
          </a:p>
          <a:p>
            <a:pPr>
              <a:spcBef>
                <a:spcPts val="600"/>
              </a:spcBef>
            </a:pPr>
            <a:r>
              <a:rPr lang="en-CA" sz="1700" dirty="0"/>
              <a:t>The performance of a Faculty Member shall not be reviewed by anyone with a real or apparent conflict of interest [7.3.2]</a:t>
            </a:r>
          </a:p>
          <a:p>
            <a:pPr>
              <a:spcBef>
                <a:spcPts val="600"/>
              </a:spcBef>
            </a:pPr>
            <a:r>
              <a:rPr lang="en-CA" sz="1700" dirty="0"/>
              <a:t>Normally, the elected Faculty Members shall be Tenured Faculty Members of that Department. The Department Chair shall normally act as chair of the PRC. [7.3.3]</a:t>
            </a:r>
          </a:p>
          <a:p>
            <a:pPr>
              <a:spcBef>
                <a:spcPts val="600"/>
              </a:spcBef>
            </a:pPr>
            <a:r>
              <a:rPr lang="en-CA" sz="1700" dirty="0"/>
              <a:t>In the case of Departments having fewer than nine Tenured Faculty Members, one or more cognate Departments may be combined to form a PRC according to Article 7.3.1. In multi-Department PRCs, each Department Chair shall be a non-voting Faculty Member, who may rotate chairing the Committee. [7.3.4]</a:t>
            </a:r>
          </a:p>
        </p:txBody>
      </p:sp>
      <p:sp>
        <p:nvSpPr>
          <p:cNvPr id="2" name="Slide Number Placeholder 1"/>
          <p:cNvSpPr>
            <a:spLocks noGrp="1"/>
          </p:cNvSpPr>
          <p:nvPr>
            <p:ph type="sldNum" sz="quarter" idx="12"/>
          </p:nvPr>
        </p:nvSpPr>
        <p:spPr/>
        <p:txBody>
          <a:bodyPr/>
          <a:lstStyle/>
          <a:p>
            <a:fld id="{9E449EE8-DB02-40AA-9103-CE9E72483BB3}" type="slidenum">
              <a:rPr lang="en-CA" smtClean="0"/>
              <a:pPr/>
              <a:t>7</a:t>
            </a:fld>
            <a:endParaRPr lang="en-CA"/>
          </a:p>
        </p:txBody>
      </p:sp>
      <p:pic>
        <p:nvPicPr>
          <p:cNvPr id="7" name="Picture 6" descr="trufa-web-banner.jpg"/>
          <p:cNvPicPr>
            <a:picLocks noChangeAspect="1"/>
          </p:cNvPicPr>
          <p:nvPr/>
        </p:nvPicPr>
        <p:blipFill>
          <a:blip r:embed="rId2" cstate="print"/>
          <a:stretch>
            <a:fillRect/>
          </a:stretch>
        </p:blipFill>
        <p:spPr>
          <a:xfrm>
            <a:off x="6984095" y="6223925"/>
            <a:ext cx="2159905" cy="631772"/>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55576" y="548680"/>
            <a:ext cx="6347713" cy="936104"/>
          </a:xfrm>
        </p:spPr>
        <p:txBody>
          <a:bodyPr/>
          <a:lstStyle/>
          <a:p>
            <a:r>
              <a:rPr lang="en-CA" dirty="0"/>
              <a:t>Electing PRC Members [7.3]</a:t>
            </a:r>
          </a:p>
        </p:txBody>
      </p:sp>
      <p:sp>
        <p:nvSpPr>
          <p:cNvPr id="6" name="Content Placeholder 5"/>
          <p:cNvSpPr>
            <a:spLocks noGrp="1"/>
          </p:cNvSpPr>
          <p:nvPr>
            <p:ph idx="1"/>
          </p:nvPr>
        </p:nvSpPr>
        <p:spPr>
          <a:xfrm>
            <a:off x="755576" y="1484783"/>
            <a:ext cx="6673944" cy="4556579"/>
          </a:xfrm>
        </p:spPr>
        <p:txBody>
          <a:bodyPr>
            <a:normAutofit/>
          </a:bodyPr>
          <a:lstStyle/>
          <a:p>
            <a:pPr>
              <a:spcBef>
                <a:spcPts val="3000"/>
              </a:spcBef>
            </a:pPr>
            <a:r>
              <a:rPr lang="en-CA" sz="2000" dirty="0"/>
              <a:t>TRUFA advises a formal, secret ballot election by all department faculty be held to choose three normally tenured PRC members</a:t>
            </a:r>
          </a:p>
          <a:p>
            <a:pPr>
              <a:spcBef>
                <a:spcPts val="3000"/>
              </a:spcBef>
            </a:pPr>
            <a:r>
              <a:rPr lang="en-CA" sz="2000" dirty="0"/>
              <a:t>Ideally, the PRC members’ terms (3 years is ideal) should be staggered to allow for mentoring and continuity</a:t>
            </a:r>
          </a:p>
          <a:p>
            <a:pPr>
              <a:spcBef>
                <a:spcPts val="3000"/>
              </a:spcBef>
            </a:pPr>
            <a:r>
              <a:rPr lang="en-CA" sz="2000" dirty="0"/>
              <a:t>Department Chair normally chairs the PRC, unless the Chair is being evaluated or is in a conflict situation</a:t>
            </a:r>
          </a:p>
          <a:p>
            <a:pPr>
              <a:spcBef>
                <a:spcPts val="3000"/>
              </a:spcBef>
            </a:pPr>
            <a:r>
              <a:rPr lang="en-CA" sz="2000" dirty="0"/>
              <a:t>PRC members should be reminded that all discussion and recommendations are to be held in confidence</a:t>
            </a:r>
          </a:p>
        </p:txBody>
      </p:sp>
      <p:sp>
        <p:nvSpPr>
          <p:cNvPr id="2" name="Slide Number Placeholder 1"/>
          <p:cNvSpPr>
            <a:spLocks noGrp="1"/>
          </p:cNvSpPr>
          <p:nvPr>
            <p:ph type="sldNum" sz="quarter" idx="12"/>
          </p:nvPr>
        </p:nvSpPr>
        <p:spPr/>
        <p:txBody>
          <a:bodyPr/>
          <a:lstStyle/>
          <a:p>
            <a:fld id="{9E449EE8-DB02-40AA-9103-CE9E72483BB3}" type="slidenum">
              <a:rPr lang="en-CA" smtClean="0"/>
              <a:pPr/>
              <a:t>8</a:t>
            </a:fld>
            <a:endParaRPr lang="en-CA"/>
          </a:p>
        </p:txBody>
      </p:sp>
      <p:pic>
        <p:nvPicPr>
          <p:cNvPr id="8" name="Picture 7" descr="trufa-web-banner.jpg"/>
          <p:cNvPicPr>
            <a:picLocks noChangeAspect="1"/>
          </p:cNvPicPr>
          <p:nvPr/>
        </p:nvPicPr>
        <p:blipFill>
          <a:blip r:embed="rId2" cstate="print"/>
          <a:stretch>
            <a:fillRect/>
          </a:stretch>
        </p:blipFill>
        <p:spPr>
          <a:xfrm>
            <a:off x="7038374" y="6253612"/>
            <a:ext cx="2159905" cy="631772"/>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3568" y="480446"/>
            <a:ext cx="6347713" cy="731168"/>
          </a:xfrm>
        </p:spPr>
        <p:txBody>
          <a:bodyPr/>
          <a:lstStyle/>
          <a:p>
            <a:r>
              <a:rPr lang="en-CA" dirty="0"/>
              <a:t>PRC Procedures</a:t>
            </a:r>
          </a:p>
        </p:txBody>
      </p:sp>
      <p:sp>
        <p:nvSpPr>
          <p:cNvPr id="6" name="Content Placeholder 5"/>
          <p:cNvSpPr>
            <a:spLocks noGrp="1"/>
          </p:cNvSpPr>
          <p:nvPr>
            <p:ph idx="1"/>
          </p:nvPr>
        </p:nvSpPr>
        <p:spPr>
          <a:xfrm>
            <a:off x="683568" y="1340768"/>
            <a:ext cx="6745952" cy="4181484"/>
          </a:xfrm>
        </p:spPr>
        <p:txBody>
          <a:bodyPr>
            <a:noAutofit/>
          </a:bodyPr>
          <a:lstStyle/>
          <a:p>
            <a:pPr>
              <a:spcBef>
                <a:spcPts val="3600"/>
              </a:spcBef>
            </a:pPr>
            <a:r>
              <a:rPr lang="en-CA" sz="2000" dirty="0"/>
              <a:t>Once the PRC committee is formed, the chair must identify departmental faculty for whom an evaluation is mandatory and send them the Notice of Summative Performance Review [7.1.5]</a:t>
            </a:r>
          </a:p>
          <a:p>
            <a:pPr lvl="1">
              <a:spcBef>
                <a:spcPts val="3600"/>
              </a:spcBef>
            </a:pPr>
            <a:r>
              <a:rPr lang="en-CA" sz="2000" dirty="0"/>
              <a:t>The Notice of Summative Performance Review must be sent no later than the third week of the semester in which the review is to begin</a:t>
            </a:r>
          </a:p>
          <a:p>
            <a:pPr lvl="1">
              <a:spcBef>
                <a:spcPts val="3600"/>
              </a:spcBef>
            </a:pPr>
            <a:r>
              <a:rPr lang="en-CA" sz="2000" dirty="0"/>
              <a:t>TRUFA has developed a template letter for this purpose, available in the TRUFA website, see: </a:t>
            </a:r>
            <a:r>
              <a:rPr lang="en-CA" sz="2000" dirty="0">
                <a:hlinkClick r:id="rId3"/>
              </a:rPr>
              <a:t>http://trufa.ca/performance-reviews/</a:t>
            </a:r>
            <a:r>
              <a:rPr lang="en-CA" sz="2000" dirty="0"/>
              <a:t> </a:t>
            </a:r>
          </a:p>
        </p:txBody>
      </p:sp>
      <p:sp>
        <p:nvSpPr>
          <p:cNvPr id="2" name="Slide Number Placeholder 1"/>
          <p:cNvSpPr>
            <a:spLocks noGrp="1"/>
          </p:cNvSpPr>
          <p:nvPr>
            <p:ph type="sldNum" sz="quarter" idx="12"/>
          </p:nvPr>
        </p:nvSpPr>
        <p:spPr/>
        <p:txBody>
          <a:bodyPr/>
          <a:lstStyle/>
          <a:p>
            <a:fld id="{9E449EE8-DB02-40AA-9103-CE9E72483BB3}" type="slidenum">
              <a:rPr lang="en-CA" smtClean="0"/>
              <a:pPr/>
              <a:t>9</a:t>
            </a:fld>
            <a:endParaRPr lang="en-CA"/>
          </a:p>
        </p:txBody>
      </p:sp>
      <p:pic>
        <p:nvPicPr>
          <p:cNvPr id="8" name="Picture 7" descr="trufa-web-banner.jpg"/>
          <p:cNvPicPr>
            <a:picLocks noChangeAspect="1"/>
          </p:cNvPicPr>
          <p:nvPr/>
        </p:nvPicPr>
        <p:blipFill>
          <a:blip r:embed="rId4" cstate="print"/>
          <a:stretch>
            <a:fillRect/>
          </a:stretch>
        </p:blipFill>
        <p:spPr>
          <a:xfrm>
            <a:off x="7038374" y="6253612"/>
            <a:ext cx="2159905" cy="631772"/>
          </a:xfrm>
          <a:prstGeom prst="rect">
            <a:avLst/>
          </a:prstGeom>
        </p:spPr>
      </p:pic>
    </p:spTree>
    <p:extLst>
      <p:ext uri="{BB962C8B-B14F-4D97-AF65-F5344CB8AC3E}">
        <p14:creationId xmlns:p14="http://schemas.microsoft.com/office/powerpoint/2010/main" val="39719307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2454</TotalTime>
  <Words>2218</Words>
  <Application>Microsoft Office PowerPoint</Application>
  <PresentationFormat>On-screen Show (4:3)</PresentationFormat>
  <Paragraphs>168</Paragraphs>
  <Slides>23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Trebuchet MS</vt:lpstr>
      <vt:lpstr>Wingdings 3</vt:lpstr>
      <vt:lpstr>Facet</vt:lpstr>
      <vt:lpstr>  The Departmental Performance Review (PR) </vt:lpstr>
      <vt:lpstr>The Performance Review (PR)</vt:lpstr>
      <vt:lpstr>The Performance Review (PR)</vt:lpstr>
      <vt:lpstr>PRC Meetings for Sessionals</vt:lpstr>
      <vt:lpstr>PRC Meetings for Sessionals, ROFR is established [5.2.5.2 ]</vt:lpstr>
      <vt:lpstr>The Dean-Requested Performance Review</vt:lpstr>
      <vt:lpstr>PRC Membership</vt:lpstr>
      <vt:lpstr>Electing PRC Members [7.3]</vt:lpstr>
      <vt:lpstr>PRC Procedures</vt:lpstr>
      <vt:lpstr>Summative PR based on [7.3.7.2]:</vt:lpstr>
      <vt:lpstr>APAR</vt:lpstr>
      <vt:lpstr>Teaching Dossiers for PR</vt:lpstr>
      <vt:lpstr>Student Questionnaires</vt:lpstr>
      <vt:lpstr>Student Questionnaires in the PR</vt:lpstr>
      <vt:lpstr>PRC Meetings</vt:lpstr>
      <vt:lpstr>Role of TRUFA Observer</vt:lpstr>
      <vt:lpstr>PRC Meetings</vt:lpstr>
      <vt:lpstr>PRC Meetings</vt:lpstr>
      <vt:lpstr>PRC Meetings</vt:lpstr>
      <vt:lpstr>PRC Recommendations</vt:lpstr>
      <vt:lpstr>Performance Review Report to the Dean should include:</vt:lpstr>
      <vt:lpstr>PowerPoint Presentation</vt:lpstr>
      <vt:lpstr>Questions?</vt:lpstr>
    </vt:vector>
  </TitlesOfParts>
  <Company>TRU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TRUFA</dc:creator>
  <cp:lastModifiedBy>Monica Sanchez</cp:lastModifiedBy>
  <cp:revision>118</cp:revision>
  <dcterms:created xsi:type="dcterms:W3CDTF">2008-10-06T21:09:43Z</dcterms:created>
  <dcterms:modified xsi:type="dcterms:W3CDTF">2020-11-19T16:54:09Z</dcterms:modified>
</cp:coreProperties>
</file>