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1" r:id="rId3"/>
    <p:sldId id="258" r:id="rId4"/>
    <p:sldId id="257" r:id="rId5"/>
    <p:sldId id="259" r:id="rId6"/>
    <p:sldId id="260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90" d="100"/>
          <a:sy n="90" d="100"/>
        </p:scale>
        <p:origin x="39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9EBBA-996F-894A-B54A-D6246ED52CEA}" type="datetimeFigureOut">
              <a:rPr lang="en-US" dirty="0"/>
              <a:pPr/>
              <a:t>10/5/2015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79C5D-2A6F-F04D-97DA-BEF2467B64E4}" type="datetimeFigureOut">
              <a:rPr lang="en-US" dirty="0"/>
              <a:pPr/>
              <a:t>10/5/2015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10/5/2015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54567-0DE4-3F47-BF90-CB84690072F9}" type="datetimeFigureOut">
              <a:rPr lang="en-US" dirty="0"/>
              <a:pPr/>
              <a:t>10/5/2015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52C72-DE31-F449-A4ED-4C594FD91407}" type="datetimeFigureOut">
              <a:rPr lang="en-US" dirty="0"/>
              <a:pPr/>
              <a:t>10/5/2015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2726E-379B-B349-9EED-81ED093FA806}" type="datetimeFigureOut">
              <a:rPr lang="en-US" dirty="0"/>
              <a:pPr/>
              <a:t>10/5/2015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A1323-8D79-1946-B0D7-40001CF92E9D}" type="datetimeFigureOut">
              <a:rPr lang="en-US" dirty="0"/>
              <a:pPr/>
              <a:t>10/5/2015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10/5/2015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02355-E14B-8545-A8F8-0FE83CC9D524}" type="datetimeFigureOut">
              <a:rPr lang="en-US" dirty="0"/>
              <a:pPr/>
              <a:t>10/5/2015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40F58-564D-2B4F-AE67-E407BA4FCF45}" type="datetimeFigureOut">
              <a:rPr lang="en-US" dirty="0"/>
              <a:pPr/>
              <a:t>10/5/2015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A34C8-038E-2045-AF43-DF7DBB8E0E9E}" type="datetimeFigureOut">
              <a:rPr lang="en-US" dirty="0"/>
              <a:pPr/>
              <a:t>10/5/2015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8C68F-D26B-8F47-958C-23B49CF8A634}" type="datetimeFigureOut">
              <a:rPr lang="en-US" dirty="0"/>
              <a:pPr/>
              <a:t>10/5/2015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F5E60-9974-AC48-9591-99C2BB44B7CF}" type="datetimeFigureOut">
              <a:rPr lang="en-US" dirty="0"/>
              <a:pPr/>
              <a:t>10/5/2015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18C79C5D-2A6F-F04D-97DA-BEF2467B64E4}" type="datetimeFigureOut">
              <a:rPr lang="en-US" dirty="0"/>
              <a:pPr/>
              <a:t>10/5/2015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09B482E8-6E0E-1B4F-B1FD-C69DB9E858D9}" type="datetimeFigureOut">
              <a:rPr lang="en-US" dirty="0"/>
              <a:pPr/>
              <a:t>10/5/2015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3" r:id="rId9"/>
    <p:sldLayoutId id="2147483657" r:id="rId10"/>
    <p:sldLayoutId id="2147483666" r:id="rId11"/>
    <p:sldLayoutId id="2147483661" r:id="rId12"/>
    <p:sldLayoutId id="2147483658" r:id="rId13"/>
    <p:sldLayoutId id="2147483659" r:id="rId14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A" dirty="0" smtClean="0"/>
              <a:t>Role of the TRUFA Rep on a PRC</a:t>
            </a:r>
            <a:endParaRPr lang="en-C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CA" dirty="0" smtClean="0"/>
              <a:t>Objectives | Advisor | Moderator | Issues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333160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TRUFA PRC Rep Objectives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CA" sz="2400" dirty="0" smtClean="0"/>
              <a:t>PRC and its processes follow the Collective Agreement</a:t>
            </a:r>
          </a:p>
          <a:p>
            <a:r>
              <a:rPr lang="en-CA" sz="2400" dirty="0" smtClean="0"/>
              <a:t>Member is evaluated in a fair, objective, and consistent manner</a:t>
            </a:r>
          </a:p>
          <a:p>
            <a:r>
              <a:rPr lang="en-CA" sz="2400" dirty="0" smtClean="0"/>
              <a:t>Process is completed in a timely manner</a:t>
            </a:r>
          </a:p>
          <a:p>
            <a:pPr lvl="1"/>
            <a:r>
              <a:rPr lang="en-CA" sz="2000" dirty="0" smtClean="0"/>
              <a:t>Completion includes Dean’s responsibilities under 7.3.7.8 and 7.3.7.9</a:t>
            </a:r>
            <a:endParaRPr lang="en-CA" sz="2000" dirty="0"/>
          </a:p>
        </p:txBody>
      </p:sp>
    </p:spTree>
    <p:extLst>
      <p:ext uri="{BB962C8B-B14F-4D97-AF65-F5344CB8AC3E}">
        <p14:creationId xmlns:p14="http://schemas.microsoft.com/office/powerpoint/2010/main" val="2458891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Advisor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408362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CA" sz="2800" dirty="0" smtClean="0"/>
              <a:t>Detailed knowledge of:</a:t>
            </a:r>
          </a:p>
          <a:p>
            <a:pPr lvl="1"/>
            <a:r>
              <a:rPr lang="en-CA" sz="2400" dirty="0" smtClean="0"/>
              <a:t>Article 7 in the Collective Agreement</a:t>
            </a:r>
            <a:endParaRPr lang="en-CA" sz="2800" dirty="0"/>
          </a:p>
          <a:p>
            <a:pPr lvl="1"/>
            <a:r>
              <a:rPr lang="en-CA" sz="2800" dirty="0" smtClean="0"/>
              <a:t>Past practice in the Department and the institution</a:t>
            </a:r>
          </a:p>
          <a:p>
            <a:pPr lvl="1"/>
            <a:r>
              <a:rPr lang="en-CA" sz="2800" dirty="0" smtClean="0"/>
              <a:t>Handling of exceptions to the “normally” provisions of the CA</a:t>
            </a:r>
            <a:endParaRPr lang="en-CA" sz="2400" dirty="0" smtClean="0"/>
          </a:p>
        </p:txBody>
      </p:sp>
    </p:spTree>
    <p:extLst>
      <p:ext uri="{BB962C8B-B14F-4D97-AF65-F5344CB8AC3E}">
        <p14:creationId xmlns:p14="http://schemas.microsoft.com/office/powerpoint/2010/main" val="2932389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Advisor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408362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CA" sz="2400" dirty="0" smtClean="0"/>
              <a:t>Answer questions regarding such things as:</a:t>
            </a:r>
          </a:p>
          <a:p>
            <a:pPr lvl="1"/>
            <a:r>
              <a:rPr lang="en-CA" sz="2000" dirty="0" smtClean="0"/>
              <a:t>process, </a:t>
            </a:r>
          </a:p>
          <a:p>
            <a:pPr lvl="2"/>
            <a:r>
              <a:rPr lang="en-CA" sz="1800" dirty="0"/>
              <a:t>c</a:t>
            </a:r>
            <a:r>
              <a:rPr lang="en-CA" sz="1800" dirty="0" smtClean="0"/>
              <a:t>omposition of PRC (7.3)</a:t>
            </a:r>
          </a:p>
          <a:p>
            <a:pPr lvl="3"/>
            <a:r>
              <a:rPr lang="en-CA" sz="1600" dirty="0"/>
              <a:t>c</a:t>
            </a:r>
            <a:r>
              <a:rPr lang="en-CA" sz="1600" dirty="0" smtClean="0"/>
              <a:t>onflict of interest (7.3.2)</a:t>
            </a:r>
          </a:p>
          <a:p>
            <a:pPr lvl="3"/>
            <a:r>
              <a:rPr lang="en-CA" sz="1600" dirty="0" err="1" smtClean="0"/>
              <a:t>Dept</a:t>
            </a:r>
            <a:r>
              <a:rPr lang="en-CA" sz="1600" dirty="0" smtClean="0"/>
              <a:t> Chair normally chairs PRC (7.3.3)</a:t>
            </a:r>
          </a:p>
          <a:p>
            <a:pPr lvl="2"/>
            <a:r>
              <a:rPr lang="en-CA" sz="1800" dirty="0" smtClean="0"/>
              <a:t>timing of steps in the evaluation</a:t>
            </a:r>
          </a:p>
          <a:p>
            <a:pPr lvl="1"/>
            <a:r>
              <a:rPr lang="en-CA" sz="2000" dirty="0" smtClean="0"/>
              <a:t>admissibility of evidence (7.3.7.2)</a:t>
            </a:r>
          </a:p>
          <a:p>
            <a:pPr lvl="1"/>
            <a:r>
              <a:rPr lang="en-CA" sz="2000" dirty="0" smtClean="0"/>
              <a:t>missing evidence</a:t>
            </a:r>
          </a:p>
          <a:p>
            <a:pPr lvl="1"/>
            <a:r>
              <a:rPr lang="en-CA" sz="2000" dirty="0" smtClean="0"/>
              <a:t>PRC standards vs Tenure &amp; Promotion criteria</a:t>
            </a:r>
          </a:p>
          <a:p>
            <a:pPr lvl="1"/>
            <a:r>
              <a:rPr lang="en-CA" sz="2000" dirty="0"/>
              <a:t>r</a:t>
            </a:r>
            <a:r>
              <a:rPr lang="en-CA" sz="2000" dirty="0" smtClean="0"/>
              <a:t>esponse to Dean’s request for performance evaluation (7.3.7.3)</a:t>
            </a:r>
          </a:p>
        </p:txBody>
      </p:sp>
    </p:spTree>
    <p:extLst>
      <p:ext uri="{BB962C8B-B14F-4D97-AF65-F5344CB8AC3E}">
        <p14:creationId xmlns:p14="http://schemas.microsoft.com/office/powerpoint/2010/main" val="732629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Advisor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4083622"/>
          </a:xfrm>
        </p:spPr>
        <p:txBody>
          <a:bodyPr>
            <a:noAutofit/>
          </a:bodyPr>
          <a:lstStyle/>
          <a:p>
            <a:r>
              <a:rPr lang="en-CA" sz="2800" dirty="0" smtClean="0"/>
              <a:t>Provide template documents to PRC Chair</a:t>
            </a:r>
          </a:p>
          <a:p>
            <a:pPr lvl="1"/>
            <a:r>
              <a:rPr lang="en-CA" sz="2400" dirty="0" smtClean="0"/>
              <a:t>Notice of Summative Performance Review (7.1.5)</a:t>
            </a:r>
          </a:p>
          <a:p>
            <a:pPr lvl="1"/>
            <a:r>
              <a:rPr lang="en-CA" sz="2400" dirty="0" smtClean="0"/>
              <a:t>Summative Evaluation of Faculty Member Report (7.3.7.7)</a:t>
            </a:r>
          </a:p>
          <a:p>
            <a:pPr lvl="1"/>
            <a:endParaRPr lang="en-CA" sz="2400" dirty="0" smtClean="0"/>
          </a:p>
          <a:p>
            <a:pPr marL="400050"/>
            <a:r>
              <a:rPr lang="en-CA" sz="2400" dirty="0" smtClean="0"/>
              <a:t>PRC offer to meet with member (7.3.7.5)</a:t>
            </a:r>
          </a:p>
          <a:p>
            <a:pPr marL="400050"/>
            <a:r>
              <a:rPr lang="en-CA" sz="2400" dirty="0" smtClean="0"/>
              <a:t>Wording of PRC report to Dean (7.3.7.6, 7.3.7.7)</a:t>
            </a:r>
          </a:p>
          <a:p>
            <a:pPr lvl="1"/>
            <a:endParaRPr lang="en-CA" sz="2400" dirty="0"/>
          </a:p>
        </p:txBody>
      </p:sp>
    </p:spTree>
    <p:extLst>
      <p:ext uri="{BB962C8B-B14F-4D97-AF65-F5344CB8AC3E}">
        <p14:creationId xmlns:p14="http://schemas.microsoft.com/office/powerpoint/2010/main" val="3762220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Moderator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444098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CA" sz="2400" dirty="0" smtClean="0"/>
              <a:t>Assist in dealing with differences of opinion on such things as:</a:t>
            </a:r>
          </a:p>
          <a:p>
            <a:r>
              <a:rPr lang="en-CA" sz="2400" dirty="0"/>
              <a:t>r</a:t>
            </a:r>
            <a:r>
              <a:rPr lang="en-CA" sz="2400" dirty="0" smtClean="0"/>
              <a:t>esponse to Dean’s request for evaluation</a:t>
            </a:r>
          </a:p>
          <a:p>
            <a:r>
              <a:rPr lang="en-CA" sz="2400" dirty="0" smtClean="0"/>
              <a:t>composition of committee</a:t>
            </a:r>
          </a:p>
          <a:p>
            <a:pPr lvl="1"/>
            <a:r>
              <a:rPr lang="en-CA" dirty="0"/>
              <a:t>b</a:t>
            </a:r>
            <a:r>
              <a:rPr lang="en-CA" dirty="0" smtClean="0"/>
              <a:t>ipartite vs tripartite</a:t>
            </a:r>
          </a:p>
          <a:p>
            <a:pPr lvl="1"/>
            <a:r>
              <a:rPr lang="en-CA" dirty="0" smtClean="0"/>
              <a:t>possible conflict of interest</a:t>
            </a:r>
          </a:p>
          <a:p>
            <a:r>
              <a:rPr lang="en-CA" sz="2400" dirty="0" smtClean="0"/>
              <a:t>types of evidence to be considered</a:t>
            </a:r>
          </a:p>
          <a:p>
            <a:pPr lvl="1"/>
            <a:r>
              <a:rPr lang="en-CA" sz="2000" dirty="0" smtClean="0"/>
              <a:t>non-teaching members</a:t>
            </a:r>
          </a:p>
          <a:p>
            <a:pPr lvl="1"/>
            <a:r>
              <a:rPr lang="en-CA" sz="2000" dirty="0" smtClean="0"/>
              <a:t>modified questionnaires</a:t>
            </a:r>
          </a:p>
          <a:p>
            <a:pPr lvl="1"/>
            <a:r>
              <a:rPr lang="en-CA" sz="2000" dirty="0" smtClean="0"/>
              <a:t>source of student course </a:t>
            </a:r>
            <a:r>
              <a:rPr lang="en-CA" sz="2000" dirty="0" smtClean="0"/>
              <a:t>evaluations</a:t>
            </a:r>
          </a:p>
          <a:p>
            <a:pPr lvl="1"/>
            <a:r>
              <a:rPr lang="en-CA" sz="2000" dirty="0" smtClean="0"/>
              <a:t>response rate</a:t>
            </a:r>
            <a:endParaRPr lang="en-CA" sz="2000" dirty="0" smtClean="0"/>
          </a:p>
        </p:txBody>
      </p:sp>
    </p:spTree>
    <p:extLst>
      <p:ext uri="{BB962C8B-B14F-4D97-AF65-F5344CB8AC3E}">
        <p14:creationId xmlns:p14="http://schemas.microsoft.com/office/powerpoint/2010/main" val="2983839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Sample Issues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4273404"/>
          </a:xfrm>
        </p:spPr>
        <p:txBody>
          <a:bodyPr>
            <a:noAutofit/>
          </a:bodyPr>
          <a:lstStyle/>
          <a:p>
            <a:r>
              <a:rPr lang="en-CA" sz="2400" dirty="0" smtClean="0"/>
              <a:t>failure to involve TRUFA PRC Rep from the outset</a:t>
            </a:r>
          </a:p>
          <a:p>
            <a:r>
              <a:rPr lang="en-CA" sz="2400" dirty="0" smtClean="0"/>
              <a:t>varying PRC membership for different purposes (</a:t>
            </a:r>
            <a:r>
              <a:rPr lang="en-CA" sz="2400" dirty="0" err="1" smtClean="0"/>
              <a:t>eg</a:t>
            </a:r>
            <a:r>
              <a:rPr lang="en-CA" sz="2400" dirty="0" smtClean="0"/>
              <a:t>. bi vs tri)</a:t>
            </a:r>
          </a:p>
          <a:p>
            <a:r>
              <a:rPr lang="en-CA" sz="2400" dirty="0" smtClean="0"/>
              <a:t>PRC member in conflict of interest</a:t>
            </a:r>
          </a:p>
          <a:p>
            <a:r>
              <a:rPr lang="en-CA" sz="2400" dirty="0" smtClean="0"/>
              <a:t>basis of Dean’s request for Article 7 evaluation</a:t>
            </a:r>
          </a:p>
          <a:p>
            <a:r>
              <a:rPr lang="en-CA" sz="2400" dirty="0" smtClean="0"/>
              <a:t>Dean’s efforts to influence the process and the outcome</a:t>
            </a:r>
          </a:p>
          <a:p>
            <a:r>
              <a:rPr lang="en-CA" sz="2400" dirty="0" smtClean="0"/>
              <a:t>timing of PRC collection and evaluation of evidence</a:t>
            </a:r>
          </a:p>
          <a:p>
            <a:r>
              <a:rPr lang="en-CA" sz="2400" dirty="0" smtClean="0"/>
              <a:t>student course evaluations </a:t>
            </a:r>
          </a:p>
          <a:p>
            <a:r>
              <a:rPr lang="en-CA" sz="2400" dirty="0" smtClean="0"/>
              <a:t>member’s right to meet with PRC</a:t>
            </a:r>
          </a:p>
          <a:p>
            <a:r>
              <a:rPr lang="en-CA" sz="2400" dirty="0" smtClean="0"/>
              <a:t>Dean’s failure to complete the process</a:t>
            </a:r>
            <a:endParaRPr lang="en-CA" sz="2400" dirty="0"/>
          </a:p>
        </p:txBody>
      </p:sp>
    </p:spTree>
    <p:extLst>
      <p:ext uri="{BB962C8B-B14F-4D97-AF65-F5344CB8AC3E}">
        <p14:creationId xmlns:p14="http://schemas.microsoft.com/office/powerpoint/2010/main" val="1176277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Quotable">
  <a:themeElements>
    <a:clrScheme name="Quotable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8664B0"/>
      </a:accent1>
      <a:accent2>
        <a:srgbClr val="D75BCD"/>
      </a:accent2>
      <a:accent3>
        <a:srgbClr val="E54D86"/>
      </a:accent3>
      <a:accent4>
        <a:srgbClr val="DE4547"/>
      </a:accent4>
      <a:accent5>
        <a:srgbClr val="F16E40"/>
      </a:accent5>
      <a:accent6>
        <a:srgbClr val="EB9C5A"/>
      </a:accent6>
      <a:hlink>
        <a:srgbClr val="8F8F8F"/>
      </a:hlink>
      <a:folHlink>
        <a:srgbClr val="A5A5A5"/>
      </a:folHlink>
    </a:clrScheme>
    <a:fontScheme name="Quotabl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7AF46513-5B0D-4B03-9323-32F3F0BFC9D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TC103457503[[fn=Quotable]]</Template>
  <TotalTime>303</TotalTime>
  <Words>306</Words>
  <Application>Microsoft Office PowerPoint</Application>
  <PresentationFormat>Widescreen</PresentationFormat>
  <Paragraphs>51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Century Gothic</vt:lpstr>
      <vt:lpstr>Wingdings 2</vt:lpstr>
      <vt:lpstr>Quotable</vt:lpstr>
      <vt:lpstr>Role of the TRUFA Rep on a PRC</vt:lpstr>
      <vt:lpstr>TRUFA PRC Rep Objectives</vt:lpstr>
      <vt:lpstr>Advisor</vt:lpstr>
      <vt:lpstr>Advisor</vt:lpstr>
      <vt:lpstr>Advisor</vt:lpstr>
      <vt:lpstr>Moderator</vt:lpstr>
      <vt:lpstr>Sample Issues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Role of the TRUFA Rep on a PRC</dc:title>
  <dc:creator>Bernie Kirkey</dc:creator>
  <cp:lastModifiedBy>Bernie Kirkey</cp:lastModifiedBy>
  <cp:revision>9</cp:revision>
  <dcterms:created xsi:type="dcterms:W3CDTF">2014-10-16T11:26:07Z</dcterms:created>
  <dcterms:modified xsi:type="dcterms:W3CDTF">2015-10-05T20:08:37Z</dcterms:modified>
</cp:coreProperties>
</file>